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86" r:id="rId2"/>
    <p:sldId id="275" r:id="rId3"/>
    <p:sldId id="261" r:id="rId4"/>
    <p:sldId id="262" r:id="rId5"/>
    <p:sldId id="263" r:id="rId6"/>
    <p:sldId id="264" r:id="rId7"/>
    <p:sldId id="260" r:id="rId8"/>
    <p:sldId id="270" r:id="rId9"/>
    <p:sldId id="285" r:id="rId10"/>
    <p:sldId id="271" r:id="rId11"/>
  </p:sldIdLst>
  <p:sldSz cx="9144000" cy="6858000" type="screen4x3"/>
  <p:notesSz cx="6797675" cy="99298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224" autoAdjust="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C57FF93-5E3C-413B-8531-7881E96EB691}" type="datetimeFigureOut">
              <a:rPr lang="de-DE"/>
              <a:pPr>
                <a:defRPr/>
              </a:pPr>
              <a:t>25.09.2023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B35550-EAD3-404C-B259-5B690B9FEB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380524-8B5B-43A6-87BA-3BF4F63F17E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84F270-48B0-4857-9E27-358E1AA952EA}" type="slidenum">
              <a:rPr lang="de-DE" altLang="de-DE" smtClean="0"/>
              <a:pPr>
                <a:spcBef>
                  <a:spcPct val="0"/>
                </a:spcBef>
              </a:pPr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21B589-0E2E-47AE-8FB1-D11ECC1DF445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AD6E10-08CE-475F-B989-3F6A44E97119}" type="slidenum">
              <a:rPr lang="de-DE" altLang="de-DE" smtClean="0"/>
              <a:pPr>
                <a:spcBef>
                  <a:spcPct val="0"/>
                </a:spcBef>
              </a:pPr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A3A53A-33E8-4711-AB31-02DCA13AB989}" type="slidenum">
              <a:rPr lang="de-DE" altLang="de-DE" smtClean="0"/>
              <a:pPr>
                <a:spcBef>
                  <a:spcPct val="0"/>
                </a:spcBef>
              </a:pPr>
              <a:t>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D8C5C4-EDE2-463A-B69E-E598B918A060}" type="slidenum">
              <a:rPr lang="de-DE" altLang="de-DE" smtClean="0"/>
              <a:pPr>
                <a:spcBef>
                  <a:spcPct val="0"/>
                </a:spcBef>
              </a:pPr>
              <a:t>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EC9958-D342-487D-ADFA-2F57D5F91D9E}" type="slidenum">
              <a:rPr lang="de-DE" altLang="de-DE" smtClean="0"/>
              <a:pPr>
                <a:spcBef>
                  <a:spcPct val="0"/>
                </a:spcBef>
              </a:pPr>
              <a:t>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A9D76C-41E3-4C81-A19F-04A4DFDC3BCC}" type="slidenum">
              <a:rPr lang="de-DE" altLang="de-DE" smtClean="0"/>
              <a:pPr>
                <a:spcBef>
                  <a:spcPct val="0"/>
                </a:spcBef>
              </a:pPr>
              <a:t>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D637E8-01BE-48E8-AD3E-D83CCA32BE4B}" type="slidenum">
              <a:rPr lang="de-DE" altLang="de-DE" smtClean="0"/>
              <a:pPr>
                <a:spcBef>
                  <a:spcPct val="0"/>
                </a:spcBef>
              </a:pPr>
              <a:t>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3A4749-45F1-4F71-B201-5E279F1DD57E}" type="slidenum">
              <a:rPr lang="de-DE" altLang="de-DE" smtClean="0"/>
              <a:pPr>
                <a:spcBef>
                  <a:spcPct val="0"/>
                </a:spcBef>
              </a:pPr>
              <a:t>10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46D575-C321-4D90-8A2E-53FFF7EB29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</p:spTree>
    <p:extLst>
      <p:ext uri="{BB962C8B-B14F-4D97-AF65-F5344CB8AC3E}">
        <p14:creationId xmlns:p14="http://schemas.microsoft.com/office/powerpoint/2010/main" val="77948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21E68-BCFE-4B6B-A85B-764C5880D11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885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779B94-5696-4902-B416-7FB99DDBC43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0048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81A2-3C45-42B6-A090-D0EC50C432A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2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74BA698-3BAB-443C-9BF3-1D704B820A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</p:spTree>
    <p:extLst>
      <p:ext uri="{BB962C8B-B14F-4D97-AF65-F5344CB8AC3E}">
        <p14:creationId xmlns:p14="http://schemas.microsoft.com/office/powerpoint/2010/main" val="334863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AD8EC-025B-4467-9FA1-CBC1AA43F6D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980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5BDA9-83A9-45E8-8349-915AEB4B69B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527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FE990-71BE-4992-955A-7BFEFE9BCD1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60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D738-441D-4C24-B171-6B295080DBD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491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0D5883-8F1D-45D2-9790-3EBC1AEEC5C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1541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A5ED-7B6D-459C-B5CD-0D40DAC614C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8132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1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AWO Kreisverband Köln 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02B2E8-B4BB-4AB4-B71B-33DB6DD86B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204" r:id="rId2"/>
    <p:sldLayoutId id="2147484210" r:id="rId3"/>
    <p:sldLayoutId id="2147484205" r:id="rId4"/>
    <p:sldLayoutId id="2147484206" r:id="rId5"/>
    <p:sldLayoutId id="2147484207" r:id="rId6"/>
    <p:sldLayoutId id="2147484211" r:id="rId7"/>
    <p:sldLayoutId id="2147484212" r:id="rId8"/>
    <p:sldLayoutId id="2147484213" r:id="rId9"/>
    <p:sldLayoutId id="2147484208" r:id="rId10"/>
    <p:sldLayoutId id="214748421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Wingdings" panose="05000000000000000000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C64847"/>
        </a:buClr>
        <a:buFont typeface="Wingdings" panose="05000000000000000000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indent="0">
              <a:buFont typeface="Wingdings 2" panose="05020102010507070707" pitchFamily="18" charset="2"/>
              <a:buNone/>
              <a:defRPr/>
            </a:pPr>
            <a:r>
              <a:rPr lang="de-DE" dirty="0" smtClean="0"/>
              <a:t>Ablauf:</a:t>
            </a:r>
          </a:p>
          <a:p>
            <a:pPr marL="44450" indent="0">
              <a:buFont typeface="Wingdings 2" panose="05020102010507070707" pitchFamily="18" charset="2"/>
              <a:buNone/>
              <a:defRPr/>
            </a:pPr>
            <a:r>
              <a:rPr lang="de-DE" dirty="0" smtClean="0"/>
              <a:t>1. Der Fachbereich Kinder, Jugend und Familie</a:t>
            </a:r>
            <a:endParaRPr lang="de-DE" dirty="0"/>
          </a:p>
          <a:p>
            <a:pPr marL="44450" indent="0">
              <a:buFont typeface="Wingdings 2" panose="05020102010507070707" pitchFamily="18" charset="2"/>
              <a:buNone/>
              <a:defRPr/>
            </a:pPr>
            <a:r>
              <a:rPr lang="de-DE" dirty="0" smtClean="0"/>
              <a:t>2. Angebote und Abläufe in der OGS:</a:t>
            </a:r>
          </a:p>
          <a:p>
            <a:pPr>
              <a:buFontTx/>
              <a:buChar char="-"/>
              <a:defRPr/>
            </a:pPr>
            <a:r>
              <a:rPr lang="de-DE" dirty="0" smtClean="0"/>
              <a:t>Tagesablauf</a:t>
            </a:r>
          </a:p>
          <a:p>
            <a:pPr>
              <a:buFontTx/>
              <a:buChar char="-"/>
              <a:defRPr/>
            </a:pPr>
            <a:r>
              <a:rPr lang="de-DE" dirty="0" smtClean="0"/>
              <a:t>Mittagessen und Verpflegung</a:t>
            </a:r>
          </a:p>
          <a:p>
            <a:pPr>
              <a:buFontTx/>
              <a:buChar char="-"/>
              <a:defRPr/>
            </a:pPr>
            <a:r>
              <a:rPr lang="de-DE" dirty="0" smtClean="0"/>
              <a:t>Lernzeiten</a:t>
            </a:r>
          </a:p>
          <a:p>
            <a:pPr>
              <a:buFontTx/>
              <a:buChar char="-"/>
              <a:defRPr/>
            </a:pPr>
            <a:r>
              <a:rPr lang="de-DE" dirty="0" smtClean="0"/>
              <a:t>AG-Angebote</a:t>
            </a:r>
          </a:p>
          <a:p>
            <a:pPr>
              <a:buFontTx/>
              <a:buChar char="-"/>
              <a:defRPr/>
            </a:pPr>
            <a:r>
              <a:rPr lang="de-DE" dirty="0" smtClean="0"/>
              <a:t>Betreuungszeiten und Ferienprogramm</a:t>
            </a:r>
          </a:p>
          <a:p>
            <a:pPr marL="44450" indent="0">
              <a:buFont typeface="Wingdings 2" panose="05020102010507070707" pitchFamily="18" charset="2"/>
              <a:buNone/>
              <a:defRPr/>
            </a:pPr>
            <a:r>
              <a:rPr lang="de-DE" dirty="0" smtClean="0"/>
              <a:t>3. Anmeldung und Kosten</a:t>
            </a:r>
          </a:p>
          <a:p>
            <a:pPr>
              <a:buFontTx/>
              <a:buChar char="-"/>
              <a:defRPr/>
            </a:pP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Die Angebote der OGS </a:t>
            </a:r>
            <a:endParaRPr lang="de-DE" dirty="0"/>
          </a:p>
        </p:txBody>
      </p:sp>
      <p:sp>
        <p:nvSpPr>
          <p:cNvPr id="10244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mtClean="0">
                <a:solidFill>
                  <a:schemeClr val="tx2"/>
                </a:solidFill>
              </a:rPr>
              <a:t>AWO Kreisverband Köln UG</a:t>
            </a:r>
          </a:p>
        </p:txBody>
      </p:sp>
      <p:sp>
        <p:nvSpPr>
          <p:cNvPr id="1024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955B3A-50F3-45AB-9A57-8A0FA555080D}" type="slidenum">
              <a:rPr lang="de-DE" altLang="de-DE" smtClean="0">
                <a:solidFill>
                  <a:schemeClr val="tx2"/>
                </a:solidFill>
              </a:rPr>
              <a:pPr/>
              <a:t>1</a:t>
            </a:fld>
            <a:endParaRPr lang="de-DE" altLang="de-DE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2800" dirty="0" smtClean="0">
              <a:solidFill>
                <a:srgbClr val="C0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2800" b="1" spc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Arbeiterwohlfahrt </a:t>
            </a:r>
            <a:r>
              <a:rPr lang="de-DE" sz="2800" b="1" spc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Kreisverband Köln </a:t>
            </a:r>
            <a:endParaRPr lang="de-DE" sz="2800" b="1" spc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b="1" spc="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b="1" spc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spc="0" dirty="0" smtClean="0">
                <a:latin typeface="Arial" pitchFamily="34" charset="0"/>
                <a:cs typeface="Arial" pitchFamily="34" charset="0"/>
              </a:rPr>
              <a:t>Fachbereichsleiterin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b="1" spc="0" dirty="0" smtClean="0">
                <a:latin typeface="Arial" pitchFamily="34" charset="0"/>
                <a:cs typeface="Arial" pitchFamily="34" charset="0"/>
              </a:rPr>
              <a:t>Andrea Krämer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b="1" spc="0" dirty="0" smtClean="0">
                <a:latin typeface="Arial" pitchFamily="34" charset="0"/>
                <a:cs typeface="Arial" pitchFamily="34" charset="0"/>
              </a:rPr>
              <a:t>Tel.: 0221-20407-15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b="1" spc="0" dirty="0" smtClean="0">
                <a:latin typeface="Arial" pitchFamily="34" charset="0"/>
                <a:cs typeface="Arial" pitchFamily="34" charset="0"/>
              </a:rPr>
              <a:t>E-Mail: kraemer@awo-koeln.de</a:t>
            </a:r>
            <a:endParaRPr lang="de-DE" b="1" spc="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b="1" spc="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b="1" spc="0" dirty="0" smtClean="0">
                <a:latin typeface="Arial" pitchFamily="34" charset="0"/>
                <a:cs typeface="Arial" pitchFamily="34" charset="0"/>
              </a:rPr>
              <a:t>Sachgebietsleiterin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b="1" spc="0" dirty="0" smtClean="0">
                <a:latin typeface="Arial" pitchFamily="34" charset="0"/>
                <a:cs typeface="Arial" pitchFamily="34" charset="0"/>
              </a:rPr>
              <a:t>Stefanie Fredrich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b="1" spc="0" dirty="0" smtClean="0">
                <a:latin typeface="Arial" pitchFamily="34" charset="0"/>
                <a:cs typeface="Arial" pitchFamily="34" charset="0"/>
              </a:rPr>
              <a:t>Tel.: 0221-20407-65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b="1" spc="0" dirty="0" smtClean="0">
                <a:latin typeface="Arial" pitchFamily="34" charset="0"/>
                <a:cs typeface="Arial" pitchFamily="34" charset="0"/>
              </a:rPr>
              <a:t>E-Mail: fredrich@awo-koeln.de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Fußzeilenplatzhalt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100" smtClean="0">
                <a:latin typeface="Arial" panose="020B0604020202020204" pitchFamily="34" charset="0"/>
              </a:rPr>
              <a:t>AWO Kreisverband Köln UG</a:t>
            </a:r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AC7A91-1C86-4C9C-AAF8-D4F92A179A51}" type="slidenum">
              <a:rPr lang="de-DE" altLang="de-DE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 sz="1100" smtClean="0">
              <a:latin typeface="Arial" panose="020B0604020202020204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de-DE" dirty="0" smtClean="0"/>
              <a:t>Ansprechpartnerinnen</a:t>
            </a:r>
            <a:endParaRPr lang="de-DE" dirty="0"/>
          </a:p>
        </p:txBody>
      </p:sp>
      <p:pic>
        <p:nvPicPr>
          <p:cNvPr id="27654" name="Grafik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04813"/>
            <a:ext cx="243998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8313" y="1700213"/>
            <a:ext cx="8407400" cy="44069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900" b="1" u="sng" dirty="0" smtClean="0"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1800" b="1" spc="0" dirty="0" smtClean="0">
                <a:latin typeface="Arial" pitchFamily="34" charset="0"/>
                <a:cs typeface="Arial" pitchFamily="34" charset="0"/>
              </a:rPr>
              <a:t>In unserem Fachbereich Kinder, Jugend und Familie sind wir:</a:t>
            </a:r>
            <a:endParaRPr lang="de-DE" sz="1800" b="1" spc="0" dirty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>
                <a:latin typeface="Arial" pitchFamily="34" charset="0"/>
                <a:cs typeface="Arial" pitchFamily="34" charset="0"/>
              </a:rPr>
              <a:t>Träger an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12 Offenen Ganztagsschulen, davon </a:t>
            </a:r>
          </a:p>
          <a:p>
            <a:pPr marL="548958" lvl="1" eaLnBrk="1" fontAlgn="auto" hangingPunct="1">
              <a:spcAft>
                <a:spcPts val="0"/>
              </a:spcAft>
              <a:defRPr/>
            </a:pPr>
            <a:r>
              <a:rPr lang="de-DE" spc="0" dirty="0" smtClean="0">
                <a:latin typeface="Arial" pitchFamily="34" charset="0"/>
                <a:cs typeface="Arial" pitchFamily="34" charset="0"/>
              </a:rPr>
              <a:t>7 Schulen mit inklusivem Konzept</a:t>
            </a:r>
          </a:p>
          <a:p>
            <a:pPr marL="548958" lvl="1" eaLnBrk="1" fontAlgn="auto" hangingPunct="1">
              <a:spcAft>
                <a:spcPts val="0"/>
              </a:spcAft>
              <a:defRPr/>
            </a:pPr>
            <a:r>
              <a:rPr lang="de-DE" spc="0" dirty="0">
                <a:latin typeface="Arial" pitchFamily="34" charset="0"/>
                <a:cs typeface="Arial" pitchFamily="34" charset="0"/>
              </a:rPr>
              <a:t>2 Schulen mit bilingualem Konzept (deutsch-französisch, deutsch-türkisch</a:t>
            </a:r>
            <a:r>
              <a:rPr lang="de-DE" spc="0" dirty="0" smtClean="0">
                <a:latin typeface="Arial" pitchFamily="34" charset="0"/>
                <a:cs typeface="Arial" pitchFamily="34" charset="0"/>
              </a:rPr>
              <a:t>)</a:t>
            </a:r>
            <a:endParaRPr lang="de-DE" spc="0" dirty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>
                <a:latin typeface="Arial" pitchFamily="34" charset="0"/>
                <a:cs typeface="Arial" pitchFamily="34" charset="0"/>
              </a:rPr>
              <a:t>Träger an 9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Schulen der Sekundarstufe I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de-DE" spc="0" dirty="0">
                <a:latin typeface="Arial" pitchFamily="34" charset="0"/>
                <a:cs typeface="Arial" pitchFamily="34" charset="0"/>
              </a:rPr>
              <a:t>Pädagogische Übermittagsbetreuung 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de-DE" spc="0" dirty="0">
                <a:latin typeface="Arial" pitchFamily="34" charset="0"/>
                <a:cs typeface="Arial" pitchFamily="34" charset="0"/>
              </a:rPr>
              <a:t>Ergänzende Ganztags- und </a:t>
            </a:r>
            <a:r>
              <a:rPr lang="de-DE" spc="0" dirty="0" smtClean="0">
                <a:latin typeface="Arial" pitchFamily="34" charset="0"/>
                <a:cs typeface="Arial" pitchFamily="34" charset="0"/>
              </a:rPr>
              <a:t>Betreuungsangebote</a:t>
            </a:r>
            <a:endParaRPr lang="de-DE" spc="0" dirty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Träger von Inklusionsbegleitung 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de-DE" spc="0" dirty="0" smtClean="0">
                <a:latin typeface="Arial" pitchFamily="34" charset="0"/>
                <a:cs typeface="Arial" pitchFamily="34" charset="0"/>
              </a:rPr>
              <a:t>Unterstützung und Begleitung </a:t>
            </a:r>
            <a:r>
              <a:rPr lang="de-DE" spc="0" dirty="0">
                <a:latin typeface="Arial" pitchFamily="34" charset="0"/>
                <a:cs typeface="Arial" pitchFamily="34" charset="0"/>
              </a:rPr>
              <a:t>im </a:t>
            </a:r>
            <a:r>
              <a:rPr lang="de-DE" spc="0" dirty="0" smtClean="0">
                <a:latin typeface="Arial" pitchFamily="34" charset="0"/>
                <a:cs typeface="Arial" pitchFamily="34" charset="0"/>
              </a:rPr>
              <a:t>Schul- und Kitaalltag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de-DE" spc="0" dirty="0" smtClean="0">
                <a:latin typeface="Arial" pitchFamily="34" charset="0"/>
                <a:cs typeface="Arial" pitchFamily="34" charset="0"/>
              </a:rPr>
              <a:t>In der Einzelbegleitung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de-DE" spc="0" dirty="0" smtClean="0">
                <a:latin typeface="Arial" pitchFamily="34" charset="0"/>
                <a:cs typeface="Arial" pitchFamily="34" charset="0"/>
              </a:rPr>
              <a:t>Im </a:t>
            </a:r>
            <a:r>
              <a:rPr lang="de-DE" spc="0" dirty="0" err="1" smtClean="0">
                <a:latin typeface="Arial" pitchFamily="34" charset="0"/>
                <a:cs typeface="Arial" pitchFamily="34" charset="0"/>
              </a:rPr>
              <a:t>IBiS</a:t>
            </a:r>
            <a:r>
              <a:rPr lang="de-DE" spc="0" dirty="0" smtClean="0">
                <a:latin typeface="Arial" pitchFamily="34" charset="0"/>
                <a:cs typeface="Arial" pitchFamily="34" charset="0"/>
              </a:rPr>
              <a:t> (Individuelle Bildung in Schule) – Modell</a:t>
            </a:r>
          </a:p>
          <a:p>
            <a:pPr marL="365760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de-DE" spc="0" dirty="0" smtClean="0">
                <a:latin typeface="Arial" pitchFamily="34" charset="0"/>
                <a:cs typeface="Arial" pitchFamily="34" charset="0"/>
              </a:rPr>
              <a:t>Träger von mehr als 20 Kindertagesstätten</a:t>
            </a:r>
            <a:endParaRPr lang="de-DE" spc="0" dirty="0">
              <a:latin typeface="Arial" pitchFamily="34" charset="0"/>
              <a:cs typeface="Arial" pitchFamily="34" charset="0"/>
            </a:endParaRPr>
          </a:p>
          <a:p>
            <a:pPr marL="44450" indent="0">
              <a:buFont typeface="Wingdings 2" panose="05020102010507070707" pitchFamily="18" charset="2"/>
              <a:buNone/>
              <a:defRPr/>
            </a:pPr>
            <a:r>
              <a:rPr lang="de-DE" spc="0" dirty="0" smtClean="0"/>
              <a:t>     </a:t>
            </a:r>
            <a:endParaRPr lang="de-DE" spc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de-DE" sz="1800" dirty="0" smtClean="0"/>
              <a:t>Fachbereich Kinder, Jugend und Familie</a:t>
            </a:r>
            <a:endParaRPr lang="de-DE" sz="1800" dirty="0"/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100" smtClean="0">
                <a:latin typeface="Arial" panose="020B0604020202020204" pitchFamily="34" charset="0"/>
              </a:rPr>
              <a:t>AWO Kreisverband Köln UG</a:t>
            </a:r>
          </a:p>
        </p:txBody>
      </p:sp>
      <p:sp>
        <p:nvSpPr>
          <p:cNvPr id="1126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CA6C4F-8549-4A6A-BE28-5FD26C0CE504}" type="slidenum">
              <a:rPr lang="de-DE" altLang="de-DE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100" smtClean="0">
              <a:latin typeface="Arial" panose="020B0604020202020204" pitchFamily="34" charset="0"/>
            </a:endParaRPr>
          </a:p>
        </p:txBody>
      </p:sp>
      <p:pic>
        <p:nvPicPr>
          <p:cNvPr id="11270" name="Grafik 11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2439987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 flipV="1">
            <a:off x="611188" y="5516563"/>
            <a:ext cx="73025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Wir bieten den </a:t>
            </a:r>
            <a:r>
              <a:rPr lang="de-DE" sz="1900" spc="0" dirty="0" err="1" smtClean="0">
                <a:latin typeface="Arial" pitchFamily="34" charset="0"/>
                <a:cs typeface="Arial" pitchFamily="34" charset="0"/>
              </a:rPr>
              <a:t>Schüler:innen</a:t>
            </a: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 einen </a:t>
            </a:r>
            <a:r>
              <a:rPr lang="de-DE" sz="1900" b="1" spc="0" dirty="0" smtClean="0">
                <a:latin typeface="Arial" pitchFamily="34" charset="0"/>
                <a:cs typeface="Arial" pitchFamily="34" charset="0"/>
              </a:rPr>
              <a:t>strukturierten Tagesablauf</a:t>
            </a:r>
            <a:r>
              <a:rPr lang="de-DE" sz="1900" spc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mit…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900" spc="0" dirty="0" smtClean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einem fließenden Übergang zwischen unterrichtlichen und außerunterrichtlichen Angeboten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900" spc="0" dirty="0">
                <a:latin typeface="Arial" pitchFamily="34" charset="0"/>
                <a:cs typeface="Arial" pitchFamily="34" charset="0"/>
              </a:rPr>
              <a:t>e</a:t>
            </a: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inem gemeinsamem Mittagessen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festen begleiteten Lernzeiten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Gruppenangeboten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AG-Angeboten aus unterschiedlichen Bereichen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Gruppentag jeden Freitag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„Goldene Stunde“ mit vielfältigen Möglichkeiten zum 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1900" spc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   gruppenübergreifenden freien Spiel und für offene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1900" spc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   Angebote durch die pädagogischen Mitarbeitenden 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1900" spc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   der OGS (Mo-Do, 15.15 Uhr – 16.15 Uhr)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900" spc="0" dirty="0" smtClean="0">
              <a:latin typeface="Arial" pitchFamily="34" charset="0"/>
              <a:cs typeface="Arial" pitchFamily="34" charset="0"/>
            </a:endParaRP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1900" spc="0" dirty="0">
                <a:latin typeface="Arial" pitchFamily="34" charset="0"/>
                <a:cs typeface="Arial" pitchFamily="34" charset="0"/>
              </a:rPr>
              <a:t>	</a:t>
            </a:r>
            <a:endParaRPr lang="de-DE" sz="1900" spc="0" dirty="0" smtClean="0">
              <a:latin typeface="Arial" pitchFamily="34" charset="0"/>
              <a:cs typeface="Arial" pitchFamily="34" charset="0"/>
            </a:endParaRPr>
          </a:p>
          <a:p>
            <a:pPr marL="366395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de-DE" sz="1700" spc="0" dirty="0" smtClean="0">
              <a:latin typeface="Arial" pitchFamily="34" charset="0"/>
              <a:cs typeface="Arial" pitchFamily="34" charset="0"/>
            </a:endParaRP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Auf diese Weise soll ein angemessenes </a:t>
            </a:r>
            <a:r>
              <a:rPr lang="de-DE" sz="1800" b="1" spc="0" dirty="0">
                <a:latin typeface="Arial" pitchFamily="34" charset="0"/>
                <a:cs typeface="Arial" pitchFamily="34" charset="0"/>
              </a:rPr>
              <a:t>Gleichgewicht </a:t>
            </a:r>
            <a:r>
              <a:rPr lang="de-DE" sz="1800" b="1" spc="0" dirty="0" smtClean="0">
                <a:latin typeface="Arial" pitchFamily="34" charset="0"/>
                <a:cs typeface="Arial" pitchFamily="34" charset="0"/>
              </a:rPr>
              <a:t>von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 aktiven Phasen sowie frei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gestalteten Zeiten gewährleistet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werden. Hierfür sind auch feste und verbindliche </a:t>
            </a:r>
            <a:r>
              <a:rPr lang="de-DE" sz="1800" spc="0" dirty="0" err="1" smtClean="0">
                <a:latin typeface="Arial" pitchFamily="34" charset="0"/>
                <a:cs typeface="Arial" pitchFamily="34" charset="0"/>
              </a:rPr>
              <a:t>Entlasszeiten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wichtig.</a:t>
            </a:r>
            <a:endParaRPr lang="de-DE" sz="1800" spc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100" smtClean="0">
                <a:latin typeface="Arial" panose="020B0604020202020204" pitchFamily="34" charset="0"/>
              </a:rPr>
              <a:t>AWO Kreisverband Köln UG</a:t>
            </a:r>
          </a:p>
        </p:txBody>
      </p:sp>
      <p:sp>
        <p:nvSpPr>
          <p:cNvPr id="13316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B97CE9-6D7E-41F7-BE74-B62F4FA8E9E8}" type="slidenum">
              <a:rPr lang="de-DE" altLang="de-DE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100" smtClean="0">
              <a:latin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de-DE" dirty="0" smtClean="0"/>
              <a:t>Tagesablauf</a:t>
            </a:r>
            <a:endParaRPr lang="de-DE" dirty="0"/>
          </a:p>
        </p:txBody>
      </p:sp>
      <p:pic>
        <p:nvPicPr>
          <p:cNvPr id="13318" name="Grafik 11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2439988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3068638"/>
            <a:ext cx="2157412" cy="144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4949825"/>
          </a:xfrm>
        </p:spPr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Die Kinder erhalten </a:t>
            </a:r>
            <a:r>
              <a:rPr lang="de-DE" sz="1800" b="1" spc="0" dirty="0" smtClean="0">
                <a:latin typeface="Arial" pitchFamily="34" charset="0"/>
                <a:cs typeface="Arial" pitchFamily="34" charset="0"/>
              </a:rPr>
              <a:t>täglich </a:t>
            </a:r>
            <a:r>
              <a:rPr lang="de-DE" sz="1800" b="1" spc="0" dirty="0">
                <a:latin typeface="Arial" pitchFamily="34" charset="0"/>
                <a:cs typeface="Arial" pitchFamily="34" charset="0"/>
              </a:rPr>
              <a:t>eine warme und ausgewogene Mahlzeit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Qualität der Mittagsverpflegung ist uns ein großes Anliegen. Es wird auf eine ausgewogene, vitaminreiche Ernährung geachtet.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Mineralwasser steht beim Essen und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in jeder Gruppe bereit.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Unser Catering beziehen wir von „</a:t>
            </a:r>
            <a:r>
              <a:rPr lang="de-DE" sz="1800" spc="0" dirty="0" err="1" smtClean="0">
                <a:latin typeface="Arial" pitchFamily="34" charset="0"/>
                <a:cs typeface="Arial" pitchFamily="34" charset="0"/>
              </a:rPr>
              <a:t>Vitesca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“. </a:t>
            </a:r>
            <a:r>
              <a:rPr lang="de-DE" sz="1800" spc="0" dirty="0" err="1" smtClean="0">
                <a:latin typeface="Arial" pitchFamily="34" charset="0"/>
                <a:cs typeface="Arial" pitchFamily="34" charset="0"/>
              </a:rPr>
              <a:t>Vitesca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 ist DGE- und </a:t>
            </a:r>
            <a:r>
              <a:rPr lang="de-DE" sz="1800" spc="0" dirty="0" err="1" smtClean="0">
                <a:latin typeface="Arial" pitchFamily="34" charset="0"/>
                <a:cs typeface="Arial" pitchFamily="34" charset="0"/>
              </a:rPr>
              <a:t>TüV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-Zertifiziert und beliefert uns nach dem „</a:t>
            </a:r>
            <a:r>
              <a:rPr lang="de-DE" sz="1800" spc="0" dirty="0" err="1" smtClean="0">
                <a:latin typeface="Arial" pitchFamily="34" charset="0"/>
                <a:cs typeface="Arial" pitchFamily="34" charset="0"/>
              </a:rPr>
              <a:t>cook&amp;chill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“-Verfahren (www.vitesca.de).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800" spc="0" dirty="0" smtClean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de-DE" sz="1800" b="1" spc="0" dirty="0">
                <a:latin typeface="Arial" pitchFamily="34" charset="0"/>
                <a:cs typeface="Arial" pitchFamily="34" charset="0"/>
              </a:rPr>
              <a:t>Nachmittag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 stehen allen Kindern </a:t>
            </a:r>
            <a:r>
              <a:rPr lang="de-DE" sz="1800" b="1" spc="0" dirty="0">
                <a:latin typeface="Arial" pitchFamily="34" charset="0"/>
                <a:cs typeface="Arial" pitchFamily="34" charset="0"/>
              </a:rPr>
              <a:t>Obst und Gemüse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als Snack zur Verfügung. </a:t>
            </a:r>
            <a:endParaRPr lang="de-DE" sz="1800" spc="0" dirty="0" smtClean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de-DE" sz="1800" spc="0" dirty="0" smtClean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Im Rahmen der Ferienbetreuung erhalten die </a:t>
            </a:r>
            <a:r>
              <a:rPr lang="de-DE" sz="1800" spc="0" dirty="0" err="1" smtClean="0">
                <a:latin typeface="Arial" pitchFamily="34" charset="0"/>
                <a:cs typeface="Arial" pitchFamily="34" charset="0"/>
              </a:rPr>
              <a:t>Schüler:innen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 zusätzlich ein Frühstück</a:t>
            </a:r>
            <a:endParaRPr lang="de-DE" sz="1800" spc="0" dirty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de-DE" sz="1800" spc="0" dirty="0">
              <a:latin typeface="Arial" pitchFamily="34" charset="0"/>
              <a:cs typeface="Arial" pitchFamily="34" charset="0"/>
            </a:endParaRP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800" spc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100" smtClean="0">
                <a:latin typeface="Arial" panose="020B0604020202020204" pitchFamily="34" charset="0"/>
              </a:rPr>
              <a:t>AWO Kreisverband Köln UG</a:t>
            </a:r>
          </a:p>
        </p:txBody>
      </p:sp>
      <p:sp>
        <p:nvSpPr>
          <p:cNvPr id="15364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00BA3E-ACF2-478D-AAA0-55E73E0E20CF}" type="slidenum">
              <a:rPr lang="de-DE" altLang="de-DE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 sz="1100" smtClean="0">
              <a:latin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de-DE" dirty="0" smtClean="0"/>
              <a:t>Mittagessen und Verpflegung</a:t>
            </a:r>
            <a:endParaRPr lang="de-DE" dirty="0"/>
          </a:p>
        </p:txBody>
      </p:sp>
      <p:pic>
        <p:nvPicPr>
          <p:cNvPr id="15366" name="Grafik 11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1512888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de-DE" sz="1800" b="1" spc="0" dirty="0">
                <a:latin typeface="Arial" pitchFamily="34" charset="0"/>
                <a:cs typeface="Arial" pitchFamily="34" charset="0"/>
              </a:rPr>
              <a:t>Lernzeit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 ist ein fester Bestandteil in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der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O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GS.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Hiermit ist die Schaffung von Raum und Zeit für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vertiefende schulische Aufgaben in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einer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ruhigen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Lernatmosphäre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gemeint. </a:t>
            </a:r>
            <a:endParaRPr lang="de-DE" sz="1800" spc="0" dirty="0">
              <a:latin typeface="Arial" pitchFamily="34" charset="0"/>
              <a:cs typeface="Arial" pitchFamily="34" charset="0"/>
            </a:endParaRP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800" spc="0" dirty="0" smtClean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Grundsätzlich sollen die Aufgaben von den Kindern selbstständig bearbeitet werden. Für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Hilfestellung und Fragen stehen die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Mitarbeitenden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zur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Verfügung.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de-DE" sz="1800" spc="0" dirty="0" smtClean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Die Lernzeiten finden von Montag bis Donnerstag statt. Jeden Freitag ist „lernzeitfrei“ und es findet ein Gruppennachmittag statt.</a:t>
            </a:r>
            <a:endParaRPr lang="de-DE" sz="1800" spc="0" dirty="0">
              <a:latin typeface="Arial" pitchFamily="34" charset="0"/>
              <a:cs typeface="Arial" pitchFamily="34" charset="0"/>
            </a:endParaRP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800" spc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100" smtClean="0">
                <a:latin typeface="Arial" panose="020B0604020202020204" pitchFamily="34" charset="0"/>
              </a:rPr>
              <a:t>AWO Kreisverband Köln UG</a:t>
            </a:r>
          </a:p>
        </p:txBody>
      </p:sp>
      <p:sp>
        <p:nvSpPr>
          <p:cNvPr id="17412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5798716-1E57-450C-BF85-2149AF9E0A10}" type="slidenum">
              <a:rPr lang="de-DE" altLang="de-DE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 sz="1100" smtClean="0">
              <a:latin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de-DE" dirty="0" smtClean="0"/>
              <a:t>Lernzeiten</a:t>
            </a:r>
            <a:br>
              <a:rPr lang="de-DE" dirty="0" smtClean="0"/>
            </a:br>
            <a:endParaRPr lang="de-DE" dirty="0"/>
          </a:p>
        </p:txBody>
      </p:sp>
      <p:pic>
        <p:nvPicPr>
          <p:cNvPr id="17414" name="Grafik 11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2439988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Unsere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pädagogischen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Mitarbeitenden und teilweise auch externe Anbieter gestalten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vielfältige freizeitpädagogische Angebote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in Form von AGs und Angeboten aus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unterschiedlichen Bildungsbereichen wie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beispielsweise: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800" spc="0" dirty="0" smtClean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Bewegung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, Spiel und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Sport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Kreativität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und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Handwerk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Natur und Umwelt</a:t>
            </a:r>
            <a:endParaRPr lang="de-DE" sz="1800" spc="0" dirty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Musik und Kultur </a:t>
            </a:r>
            <a:endParaRPr lang="de-DE" sz="1800" spc="0" dirty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Gesundheit, Ernährung und Entspannung </a:t>
            </a:r>
            <a:endParaRPr lang="de-DE" sz="1800" spc="0" dirty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und vieles mehr … 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800" spc="0" dirty="0" smtClean="0">
              <a:latin typeface="Arial" pitchFamily="34" charset="0"/>
              <a:cs typeface="Arial" pitchFamily="34" charset="0"/>
            </a:endParaRPr>
          </a:p>
          <a:p>
            <a:pPr marL="4572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800" spc="0" dirty="0" smtClean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de-DE" sz="1800" dirty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de-DE" sz="1400" dirty="0"/>
          </a:p>
        </p:txBody>
      </p:sp>
      <p:sp>
        <p:nvSpPr>
          <p:cNvPr id="19459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100" smtClean="0">
                <a:latin typeface="Arial" panose="020B0604020202020204" pitchFamily="34" charset="0"/>
              </a:rPr>
              <a:t>AWO Kreisverband Köln UG</a:t>
            </a:r>
          </a:p>
        </p:txBody>
      </p:sp>
      <p:sp>
        <p:nvSpPr>
          <p:cNvPr id="19460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BCCF3E-0CB0-4989-A630-EFB03DDE050D}" type="slidenum">
              <a:rPr lang="de-DE" altLang="de-DE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 sz="1100" smtClean="0">
              <a:latin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smtClean="0"/>
              <a:t>AG-Angebote</a:t>
            </a:r>
            <a:br>
              <a:rPr lang="de-DE" sz="2800" dirty="0" smtClean="0"/>
            </a:br>
            <a:r>
              <a:rPr lang="de-DE" sz="2800" dirty="0" smtClean="0"/>
              <a:t> </a:t>
            </a:r>
            <a:br>
              <a:rPr lang="de-DE" sz="2800" dirty="0" smtClean="0"/>
            </a:br>
            <a:r>
              <a:rPr lang="de-DE" sz="2800" dirty="0"/>
              <a:t/>
            </a:r>
            <a:br>
              <a:rPr lang="de-DE" sz="2800" dirty="0"/>
            </a:br>
            <a:endParaRPr lang="de-DE" sz="2800" dirty="0"/>
          </a:p>
        </p:txBody>
      </p:sp>
      <p:pic>
        <p:nvPicPr>
          <p:cNvPr id="19462" name="Grafik 11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2439988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3" name="Picture 7" descr="F:\AWO 2 listas\awo-1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797425"/>
            <a:ext cx="24844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endParaRPr lang="de-DE" dirty="0" smtClean="0"/>
          </a:p>
          <a:p>
            <a:pPr marL="274320" eaLnBrk="1" fontAlgn="auto" hangingPunct="1">
              <a:lnSpc>
                <a:spcPts val="2160"/>
              </a:lnSpc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Das pädagogische Angebot wird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an allen Schultagen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bis 16:15 Uhr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gewährleistet. </a:t>
            </a:r>
          </a:p>
          <a:p>
            <a:pPr marL="274320" eaLnBrk="1" fontAlgn="auto" hangingPunct="1">
              <a:lnSpc>
                <a:spcPts val="2160"/>
              </a:lnSpc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Die früheste </a:t>
            </a:r>
            <a:r>
              <a:rPr lang="de-DE" sz="1800" spc="0" dirty="0" err="1" smtClean="0">
                <a:latin typeface="Arial" pitchFamily="34" charset="0"/>
                <a:cs typeface="Arial" pitchFamily="34" charset="0"/>
              </a:rPr>
              <a:t>Entlasszeit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 ist 15.15 Uhr</a:t>
            </a:r>
          </a:p>
          <a:p>
            <a:pPr marL="274320" eaLnBrk="1" fontAlgn="auto" hangingPunct="1">
              <a:lnSpc>
                <a:spcPts val="2160"/>
              </a:lnSpc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Es gibt eine Spätbetreuung bis 17.00 Uhr</a:t>
            </a:r>
          </a:p>
          <a:p>
            <a:pPr marL="45720" indent="0" eaLnBrk="1" fontAlgn="auto" hangingPunct="1">
              <a:lnSpc>
                <a:spcPts val="216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800" spc="0" dirty="0">
              <a:latin typeface="Arial" pitchFamily="34" charset="0"/>
              <a:cs typeface="Arial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de-DE" sz="1800" spc="0" dirty="0">
                <a:latin typeface="Arial" pitchFamily="34" charset="0"/>
                <a:cs typeface="Arial" pitchFamily="34" charset="0"/>
              </a:rPr>
              <a:t>In den Ferien bieten wir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ein vielseitiges Ferienprogramm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mit jeweils einem „Wochenmotto“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an.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Dieses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orientiert sich an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den Interessen und aktuellen Themen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der Kinder und wird durch unterschiedliche 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Projekte, Ausflüge und </a:t>
            </a:r>
            <a:r>
              <a:rPr lang="de-DE" sz="1800" spc="0" dirty="0">
                <a:latin typeface="Arial" pitchFamily="34" charset="0"/>
                <a:cs typeface="Arial" pitchFamily="34" charset="0"/>
              </a:rPr>
              <a:t>vielfältige Angebote gefüllt</a:t>
            </a: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800" spc="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de-DE" sz="1800" spc="0" dirty="0" smtClean="0">
                <a:latin typeface="Arial" pitchFamily="34" charset="0"/>
                <a:cs typeface="Arial" pitchFamily="34" charset="0"/>
              </a:rPr>
              <a:t>In der zweiten Hälfte der Sommerferien und „zwischen den Jahren“ ist die OGS geschlossen.</a:t>
            </a:r>
            <a:endParaRPr lang="de-DE" sz="1800" spc="0" dirty="0">
              <a:latin typeface="Arial" pitchFamily="34" charset="0"/>
              <a:cs typeface="Arial" pitchFamily="34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1507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100" smtClean="0">
                <a:latin typeface="Arial" panose="020B0604020202020204" pitchFamily="34" charset="0"/>
              </a:rPr>
              <a:t>AWO Kreisverband Köln UG</a:t>
            </a:r>
          </a:p>
        </p:txBody>
      </p:sp>
      <p:sp>
        <p:nvSpPr>
          <p:cNvPr id="21508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C7A3946-3CB1-40FE-8247-CE36CEB1BE10}" type="slidenum">
              <a:rPr lang="de-DE" altLang="de-DE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 sz="1100" smtClean="0">
              <a:latin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de-DE" dirty="0" smtClean="0"/>
              <a:t>Betreuungszeiten und Ferienprogramm</a:t>
            </a:r>
            <a:endParaRPr lang="de-DE" dirty="0"/>
          </a:p>
        </p:txBody>
      </p:sp>
      <p:pic>
        <p:nvPicPr>
          <p:cNvPr id="21510" name="Grafik 11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2439988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5763" y="1557338"/>
            <a:ext cx="8407400" cy="4797425"/>
          </a:xfrm>
        </p:spPr>
        <p:txBody>
          <a:bodyPr>
            <a:normAutofit fontScale="92500" lnSpcReduction="20000"/>
          </a:bodyPr>
          <a:lstStyle/>
          <a:p>
            <a:pPr marL="366395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de-DE" spc="0" dirty="0" smtClean="0">
              <a:latin typeface="Arial" pitchFamily="34" charset="0"/>
              <a:cs typeface="Arial" pitchFamily="34" charset="0"/>
            </a:endParaRPr>
          </a:p>
          <a:p>
            <a:pPr marL="388620" indent="-342900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Bei der Schulanmeldung erhalten Sie bei Interesse an einem OGS-Platz ein Infoschreiben und ein Antragsformular.</a:t>
            </a:r>
          </a:p>
          <a:p>
            <a:pPr marL="388620" indent="-342900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Voraussichtlich können alle </a:t>
            </a:r>
            <a:r>
              <a:rPr lang="de-DE" sz="1900" spc="0" dirty="0" err="1" smtClean="0">
                <a:latin typeface="Arial" pitchFamily="34" charset="0"/>
                <a:cs typeface="Arial" pitchFamily="34" charset="0"/>
              </a:rPr>
              <a:t>Schüler:innen</a:t>
            </a: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 mit Bedarf einen OGS-Platz erhalten.</a:t>
            </a:r>
          </a:p>
          <a:p>
            <a:pPr marL="388620" indent="-342900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Der Beitrag für die Verpflegung (Mittagessen, Snack, Getränke) liegt derzeit bei 70,00 € / Monat. Bei Bildung- und Teilhabeberechtigung (</a:t>
            </a:r>
            <a:r>
              <a:rPr lang="de-DE" sz="1900" spc="0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) fallen keine Kosten an.</a:t>
            </a:r>
          </a:p>
          <a:p>
            <a:pPr marL="388620" indent="-342900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de-DE" sz="1900" spc="0" dirty="0" smtClean="0">
                <a:latin typeface="Arial" pitchFamily="34" charset="0"/>
                <a:cs typeface="Arial" pitchFamily="34" charset="0"/>
              </a:rPr>
              <a:t>Es fällt ein einkommensabhängiger Elternbeitrag bei der Stadt Köln an (bei Geschwisterkindern in einer Kindertagesstätte oder in der OGS fällt der Beitrag nur für ein Kind an).</a:t>
            </a:r>
          </a:p>
          <a:p>
            <a:pPr marL="4572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900" b="1" spc="0" dirty="0">
              <a:latin typeface="Arial" pitchFamily="34" charset="0"/>
              <a:cs typeface="Arial" pitchFamily="34" charset="0"/>
            </a:endParaRPr>
          </a:p>
          <a:p>
            <a:pPr marL="388620" indent="-342900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endParaRPr lang="de-DE" sz="1900" spc="0" dirty="0" smtClean="0">
              <a:latin typeface="Arial" pitchFamily="34" charset="0"/>
              <a:cs typeface="Arial" pitchFamily="34" charset="0"/>
            </a:endParaRPr>
          </a:p>
          <a:p>
            <a:pPr marL="388620" indent="-342900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endParaRPr lang="de-DE" sz="1900" spc="0" dirty="0">
              <a:latin typeface="Arial" pitchFamily="34" charset="0"/>
              <a:cs typeface="Arial" pitchFamily="34" charset="0"/>
            </a:endParaRPr>
          </a:p>
          <a:p>
            <a:pPr marL="388620" indent="-342900" eaLnBrk="1" fontAlgn="auto" hangingPunct="1">
              <a:spcAft>
                <a:spcPts val="0"/>
              </a:spcAft>
              <a:defRPr/>
            </a:pPr>
            <a:endParaRPr lang="de-DE" sz="2300" spc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Fußzeilenplatzhalt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100" smtClean="0">
                <a:latin typeface="Arial" panose="020B0604020202020204" pitchFamily="34" charset="0"/>
              </a:rPr>
              <a:t>AWO Kreisverband Köln UG</a:t>
            </a: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049E36-6D11-4B67-95AD-919A020502D9}" type="slidenum">
              <a:rPr lang="de-DE" altLang="de-DE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 sz="1100" smtClean="0">
              <a:latin typeface="Arial" panose="020B0604020202020204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de-DE" sz="2400" dirty="0" smtClean="0"/>
              <a:t>Anmeldung und Kosten</a:t>
            </a:r>
            <a:endParaRPr lang="de-DE" sz="2400" dirty="0"/>
          </a:p>
        </p:txBody>
      </p:sp>
      <p:pic>
        <p:nvPicPr>
          <p:cNvPr id="23558" name="Grafik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04813"/>
            <a:ext cx="243998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5763" y="1557338"/>
            <a:ext cx="8407400" cy="4797425"/>
          </a:xfrm>
        </p:spPr>
        <p:txBody>
          <a:bodyPr/>
          <a:lstStyle/>
          <a:p>
            <a:pPr marL="4572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pc="0" dirty="0">
              <a:latin typeface="Arial" pitchFamily="34" charset="0"/>
              <a:cs typeface="Arial" pitchFamily="34" charset="0"/>
            </a:endParaRPr>
          </a:p>
          <a:p>
            <a:pPr marL="4572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1900" b="1" spc="0" dirty="0" smtClean="0">
                <a:latin typeface="Arial" pitchFamily="34" charset="0"/>
                <a:cs typeface="Arial" pitchFamily="34" charset="0"/>
              </a:rPr>
              <a:t>Eine gute Kommunikation mit Ihnen ist uns sehr wichtig. Bitte sprechen Sie uns immer gerne an bei Fragen, Rückmeldungen, Kritik, Vorschlägen… !</a:t>
            </a:r>
          </a:p>
          <a:p>
            <a:pPr marL="4572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de-DE" sz="1900" b="1" spc="0" dirty="0" smtClean="0">
                <a:latin typeface="Arial" pitchFamily="34" charset="0"/>
                <a:cs typeface="Arial" pitchFamily="34" charset="0"/>
              </a:rPr>
              <a:t>Vielen Dank!!!</a:t>
            </a:r>
          </a:p>
          <a:p>
            <a:pPr marL="4572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de-DE" sz="1900" b="1" spc="0" dirty="0">
              <a:latin typeface="Arial" pitchFamily="34" charset="0"/>
              <a:cs typeface="Arial" pitchFamily="34" charset="0"/>
            </a:endParaRPr>
          </a:p>
          <a:p>
            <a:pPr marL="388620" indent="-342900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endParaRPr lang="de-DE" sz="1900" spc="0" dirty="0" smtClean="0">
              <a:latin typeface="Arial" pitchFamily="34" charset="0"/>
              <a:cs typeface="Arial" pitchFamily="34" charset="0"/>
            </a:endParaRPr>
          </a:p>
          <a:p>
            <a:pPr marL="388620" indent="-342900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endParaRPr lang="de-DE" sz="1900" spc="0" dirty="0">
              <a:latin typeface="Arial" pitchFamily="34" charset="0"/>
              <a:cs typeface="Arial" pitchFamily="34" charset="0"/>
            </a:endParaRPr>
          </a:p>
          <a:p>
            <a:pPr marL="388620" indent="-342900" eaLnBrk="1" fontAlgn="auto" hangingPunct="1">
              <a:spcAft>
                <a:spcPts val="0"/>
              </a:spcAft>
              <a:defRPr/>
            </a:pPr>
            <a:endParaRPr lang="de-DE" sz="2300" spc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Fußzeilenplatzhalt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100" smtClean="0">
                <a:latin typeface="Arial" panose="020B0604020202020204" pitchFamily="34" charset="0"/>
              </a:rPr>
              <a:t>AWO Kreisverband Köln UG</a:t>
            </a:r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4847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BF1BA2-155F-4477-AD67-A9ED054521CF}" type="slidenum">
              <a:rPr lang="de-DE" altLang="de-DE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 sz="1100" smtClean="0">
              <a:latin typeface="Arial" panose="020B0604020202020204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de-DE" sz="2400" dirty="0" smtClean="0"/>
              <a:t>Sprechen Sie uns an!</a:t>
            </a:r>
            <a:endParaRPr lang="de-DE" sz="2400" dirty="0"/>
          </a:p>
        </p:txBody>
      </p:sp>
      <p:pic>
        <p:nvPicPr>
          <p:cNvPr id="25606" name="Grafik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04813"/>
            <a:ext cx="243998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0</TotalTime>
  <Words>721</Words>
  <Application>Microsoft Office PowerPoint</Application>
  <PresentationFormat>Bildschirmpräsentation (4:3)</PresentationFormat>
  <Paragraphs>130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Franklin Gothic Medium</vt:lpstr>
      <vt:lpstr>Wingdings 2</vt:lpstr>
      <vt:lpstr>Wingdings</vt:lpstr>
      <vt:lpstr>Raster</vt:lpstr>
      <vt:lpstr>Die Angebote der OGS </vt:lpstr>
      <vt:lpstr>Fachbereich Kinder, Jugend und Familie</vt:lpstr>
      <vt:lpstr>Tagesablauf</vt:lpstr>
      <vt:lpstr>Mittagessen und Verpflegung</vt:lpstr>
      <vt:lpstr>Lernzeiten </vt:lpstr>
      <vt:lpstr>  AG-Angebote    </vt:lpstr>
      <vt:lpstr>Betreuungszeiten und Ferienprogramm</vt:lpstr>
      <vt:lpstr>Anmeldung und Kosten</vt:lpstr>
      <vt:lpstr>Sprechen Sie uns an!</vt:lpstr>
      <vt:lpstr>Ansprechpartnerinnen</vt:lpstr>
    </vt:vector>
  </TitlesOfParts>
  <Company>AWO K.V. Köln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Arbeiterwohlfahrt Kreisverband Köln e.V.                                                                         Rubensstr. 7-13                                                                  50676 Köln                                                                               Tel. 0221 / 20 40 7-0                                                                               www.awo-koeln.de</dc:title>
  <dc:creator>Noebel</dc:creator>
  <cp:lastModifiedBy>huber</cp:lastModifiedBy>
  <cp:revision>129</cp:revision>
  <cp:lastPrinted>2023-03-21T15:00:20Z</cp:lastPrinted>
  <dcterms:created xsi:type="dcterms:W3CDTF">2013-09-16T09:06:58Z</dcterms:created>
  <dcterms:modified xsi:type="dcterms:W3CDTF">2023-09-25T10:56:18Z</dcterms:modified>
</cp:coreProperties>
</file>