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8" r:id="rId4"/>
    <p:sldId id="261" r:id="rId5"/>
    <p:sldId id="262" r:id="rId6"/>
    <p:sldId id="264" r:id="rId7"/>
    <p:sldId id="265" r:id="rId8"/>
    <p:sldId id="266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0" r:id="rId20"/>
    <p:sldId id="271" r:id="rId21"/>
    <p:sldId id="272" r:id="rId22"/>
    <p:sldId id="273" r:id="rId23"/>
    <p:sldId id="274" r:id="rId24"/>
    <p:sldId id="267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CF5F-3A76-4FE2-B996-B0D3CF56D16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B36E-BF0A-4EA1-A6DC-1DD626308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24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DC49E-307E-4CD6-89CB-0AA196B06FE1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5355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A93FA-584A-4C13-A933-45188E41B34D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6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DD44CD-D89B-49C5-8C05-6C5372833CDB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422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FECD1-FE9D-4B91-9973-32F63CB091AA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502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0AECD-0180-45A5-A42B-E50AAE3C96F3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17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D8E23-88A4-4A55-81AA-A8D467A644CC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485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F3A6E8-3DC1-4CCE-A447-F94A8E66D87B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24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11F355-5553-4BB6-8F9C-F5BBE3AE19BB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298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A93FA-584A-4C13-A933-45188E41B34D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63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A93FA-584A-4C13-A933-45188E41B34D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9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97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0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44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9016" y="4296086"/>
            <a:ext cx="2681969" cy="24881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967" y="4296086"/>
            <a:ext cx="2799638" cy="24881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10" y="4296086"/>
            <a:ext cx="2799172" cy="2488153"/>
          </a:xfrm>
          <a:prstGeom prst="rect">
            <a:avLst/>
          </a:prstGeom>
        </p:spPr>
      </p:pic>
      <p:sp>
        <p:nvSpPr>
          <p:cNvPr id="17" name="Raute 16"/>
          <p:cNvSpPr/>
          <p:nvPr userDrawn="1"/>
        </p:nvSpPr>
        <p:spPr>
          <a:xfrm>
            <a:off x="1510822" y="3645977"/>
            <a:ext cx="366148" cy="488197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35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423863" y="1294109"/>
            <a:ext cx="8294742" cy="25959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35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4266" y="365126"/>
            <a:ext cx="8294339" cy="564773"/>
          </a:xfrm>
          <a:prstGeom prst="rect">
            <a:avLst/>
          </a:prstGeom>
        </p:spPr>
        <p:txBody>
          <a:bodyPr rtlCol="0"/>
          <a:lstStyle>
            <a:lvl1pPr>
              <a:defRPr sz="30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81186" y="1480088"/>
            <a:ext cx="7991314" cy="22317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500"/>
            </a:lvl1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40788" y="5697993"/>
            <a:ext cx="2540068" cy="6161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258593" y="5685123"/>
            <a:ext cx="2540068" cy="6161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89965" y="5685123"/>
            <a:ext cx="2540068" cy="6161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386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ute 7"/>
          <p:cNvSpPr/>
          <p:nvPr userDrawn="1"/>
        </p:nvSpPr>
        <p:spPr>
          <a:xfrm>
            <a:off x="4385467" y="3645977"/>
            <a:ext cx="366148" cy="488197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350" dirty="0"/>
          </a:p>
        </p:txBody>
      </p:sp>
      <p:sp>
        <p:nvSpPr>
          <p:cNvPr id="9" name="Rechteck 8"/>
          <p:cNvSpPr/>
          <p:nvPr userDrawn="1"/>
        </p:nvSpPr>
        <p:spPr>
          <a:xfrm>
            <a:off x="423863" y="1294109"/>
            <a:ext cx="8294742" cy="25959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35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24266" y="365126"/>
            <a:ext cx="8294339" cy="564773"/>
          </a:xfrm>
          <a:prstGeom prst="rect">
            <a:avLst/>
          </a:prstGeom>
        </p:spPr>
        <p:txBody>
          <a:bodyPr rtlCol="0"/>
          <a:lstStyle>
            <a:lvl1pPr>
              <a:defRPr sz="30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81186" y="1480088"/>
            <a:ext cx="7991314" cy="22317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500"/>
            </a:lvl1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C30ACD38-6B76-6648-82AC-CB76A74EE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3" y="5702555"/>
            <a:ext cx="2540068" cy="616158"/>
          </a:xfrm>
          <a:prstGeom prst="rect">
            <a:avLst/>
          </a:prstGeom>
          <a:noFill/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C2279F6F-64B6-944D-A8D2-962D4CE15D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513" y="5702555"/>
            <a:ext cx="2540068" cy="616158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961" y="4104133"/>
            <a:ext cx="2046000" cy="2232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1"/>
          <a:stretch/>
        </p:blipFill>
        <p:spPr>
          <a:xfrm>
            <a:off x="7230904" y="4104133"/>
            <a:ext cx="1705853" cy="2232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24242" y="4104133"/>
            <a:ext cx="1812431" cy="2232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09"/>
          <a:stretch/>
        </p:blipFill>
        <p:spPr>
          <a:xfrm>
            <a:off x="2561725" y="4120211"/>
            <a:ext cx="1829124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ute 7"/>
          <p:cNvSpPr/>
          <p:nvPr userDrawn="1"/>
        </p:nvSpPr>
        <p:spPr>
          <a:xfrm>
            <a:off x="7266138" y="3645977"/>
            <a:ext cx="366148" cy="488197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350" dirty="0"/>
          </a:p>
        </p:txBody>
      </p:sp>
      <p:sp>
        <p:nvSpPr>
          <p:cNvPr id="9" name="Rechteck 8"/>
          <p:cNvSpPr/>
          <p:nvPr userDrawn="1"/>
        </p:nvSpPr>
        <p:spPr>
          <a:xfrm>
            <a:off x="423863" y="1294109"/>
            <a:ext cx="8294742" cy="25959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35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24266" y="365126"/>
            <a:ext cx="8294339" cy="564773"/>
          </a:xfrm>
          <a:prstGeom prst="rect">
            <a:avLst/>
          </a:prstGeom>
        </p:spPr>
        <p:txBody>
          <a:bodyPr rtlCol="0"/>
          <a:lstStyle>
            <a:lvl1pPr>
              <a:defRPr sz="30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81186" y="1480088"/>
            <a:ext cx="7991314" cy="22317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500"/>
            </a:lvl1pPr>
          </a:lstStyle>
          <a:p>
            <a:pPr lvl="0" rtl="0"/>
            <a:r>
              <a:rPr lang="de-DE" dirty="0"/>
              <a:t>Formatvorlagen des Textmasters bearbeiten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C30ACD38-6B76-6648-82AC-CB76A74EE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3" y="5702555"/>
            <a:ext cx="2540068" cy="616158"/>
          </a:xfrm>
          <a:prstGeom prst="rect">
            <a:avLst/>
          </a:prstGeom>
          <a:noFill/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CFED0F51-64E8-334C-9573-DBE91C0FE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7867" y="5702555"/>
            <a:ext cx="2540068" cy="616158"/>
          </a:xfrm>
          <a:prstGeom prst="rect">
            <a:avLst/>
          </a:prstGeom>
          <a:noFill/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07" y="4628661"/>
            <a:ext cx="2023096" cy="19282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779" y="4623877"/>
            <a:ext cx="2140134" cy="19039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4834841" y="4628660"/>
            <a:ext cx="2006187" cy="19318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809" y="4508938"/>
            <a:ext cx="1602338" cy="21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4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56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2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59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58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15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97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6D1A-4711-4DBE-BEFC-1CFC2EB22243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BBF1-1659-4498-9606-3E227A854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esca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gs-ggsbraunsfeld@awo-koeln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reuter@awo-koeln.de" TargetMode="External"/><Relationship Id="rId4" Type="http://schemas.openxmlformats.org/officeDocument/2006/relationships/hyperlink" Target="mailto:fredrich@awo-koeln.d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GGS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Braunsfeld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 zukünftige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Erstklasseltern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 zum Elternabend der zukünftigen Schülerinnen und Schüler der GGS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Braunsfeld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94" y="4509120"/>
            <a:ext cx="2667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8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450" indent="0">
              <a:buFont typeface="Wingdings 2" panose="05020102010507070707" pitchFamily="18" charset="2"/>
              <a:buNone/>
              <a:defRPr/>
            </a:pPr>
            <a:r>
              <a:rPr lang="de-DE" dirty="0"/>
              <a:t>Übersicht:</a:t>
            </a:r>
          </a:p>
          <a:p>
            <a:pPr marL="44450" indent="0">
              <a:buFont typeface="Wingdings 2" panose="05020102010507070707" pitchFamily="18" charset="2"/>
              <a:buNone/>
              <a:defRPr/>
            </a:pPr>
            <a:endParaRPr lang="de-DE" dirty="0"/>
          </a:p>
          <a:p>
            <a:pPr>
              <a:buFontTx/>
              <a:buChar char="-"/>
              <a:defRPr/>
            </a:pPr>
            <a:r>
              <a:rPr lang="de-DE" dirty="0"/>
              <a:t>Tagesablauf</a:t>
            </a:r>
          </a:p>
          <a:p>
            <a:pPr>
              <a:buFontTx/>
              <a:buChar char="-"/>
              <a:defRPr/>
            </a:pPr>
            <a:endParaRPr lang="de-DE" dirty="0"/>
          </a:p>
          <a:p>
            <a:pPr>
              <a:buFontTx/>
              <a:buChar char="-"/>
              <a:defRPr/>
            </a:pPr>
            <a:r>
              <a:rPr lang="de-DE" dirty="0"/>
              <a:t>Mittagessen und Verpflegung</a:t>
            </a:r>
          </a:p>
          <a:p>
            <a:pPr>
              <a:buFontTx/>
              <a:buChar char="-"/>
              <a:defRPr/>
            </a:pPr>
            <a:endParaRPr lang="de-DE" dirty="0"/>
          </a:p>
          <a:p>
            <a:pPr>
              <a:buFontTx/>
              <a:buChar char="-"/>
              <a:defRPr/>
            </a:pPr>
            <a:r>
              <a:rPr lang="de-DE" dirty="0"/>
              <a:t>Lernzeiten</a:t>
            </a:r>
          </a:p>
          <a:p>
            <a:pPr>
              <a:buFontTx/>
              <a:buChar char="-"/>
              <a:defRPr/>
            </a:pPr>
            <a:endParaRPr lang="de-DE" dirty="0"/>
          </a:p>
          <a:p>
            <a:pPr>
              <a:buFontTx/>
              <a:buChar char="-"/>
              <a:defRPr/>
            </a:pPr>
            <a:r>
              <a:rPr lang="de-DE" dirty="0"/>
              <a:t>AG-Angebote</a:t>
            </a:r>
          </a:p>
          <a:p>
            <a:pPr>
              <a:buFontTx/>
              <a:buChar char="-"/>
              <a:defRPr/>
            </a:pPr>
            <a:endParaRPr lang="de-DE" dirty="0"/>
          </a:p>
          <a:p>
            <a:pPr>
              <a:buFontTx/>
              <a:buChar char="-"/>
              <a:defRPr/>
            </a:pPr>
            <a:r>
              <a:rPr lang="de-DE" dirty="0"/>
              <a:t>Betreuungszeiten und Ferienprogramm</a:t>
            </a:r>
          </a:p>
          <a:p>
            <a:pPr marL="44450" indent="0">
              <a:buFont typeface="Wingdings 2" panose="05020102010507070707" pitchFamily="18" charset="2"/>
              <a:buNone/>
              <a:defRPr/>
            </a:pPr>
            <a:endParaRPr lang="de-DE" dirty="0"/>
          </a:p>
          <a:p>
            <a:pPr>
              <a:buFontTx/>
              <a:buChar char="-"/>
              <a:defRPr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09800" y="404813"/>
            <a:ext cx="7834313" cy="936625"/>
          </a:xfrm>
        </p:spPr>
        <p:txBody>
          <a:bodyPr/>
          <a:lstStyle/>
          <a:p>
            <a:pPr>
              <a:defRPr/>
            </a:pPr>
            <a:r>
              <a:rPr lang="de-DE" dirty="0"/>
              <a:t>Die Angebote der OGS 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tx2"/>
                </a:solidFill>
              </a:rPr>
              <a:t>AWO Kreisverband Köln UG</a:t>
            </a:r>
          </a:p>
        </p:txBody>
      </p:sp>
      <p:sp>
        <p:nvSpPr>
          <p:cNvPr id="1126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0A0F84-F432-443C-B60F-B2A6C84783B5}" type="slidenum">
              <a:rPr lang="de-DE" altLang="de-DE" smtClean="0">
                <a:solidFill>
                  <a:schemeClr val="tx2"/>
                </a:solidFill>
              </a:rPr>
              <a:pPr/>
              <a:t>10</a:t>
            </a:fld>
            <a:endParaRPr lang="de-DE" altLang="de-DE">
              <a:solidFill>
                <a:schemeClr val="tx2"/>
              </a:solidFill>
            </a:endParaRPr>
          </a:p>
        </p:txBody>
      </p:sp>
      <p:pic>
        <p:nvPicPr>
          <p:cNvPr id="11270" name="Grafik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399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4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Wir bieten den Schüler*innen einen </a:t>
            </a:r>
            <a:r>
              <a:rPr lang="de-DE" sz="1900" b="1" spc="0" dirty="0">
                <a:latin typeface="Arial" pitchFamily="34" charset="0"/>
                <a:cs typeface="Arial" pitchFamily="34" charset="0"/>
              </a:rPr>
              <a:t>strukturierten Tagesablauf</a:t>
            </a:r>
            <a:r>
              <a:rPr lang="de-DE" sz="1900" spc="0" dirty="0">
                <a:latin typeface="Arial" pitchFamily="34" charset="0"/>
                <a:cs typeface="Arial" pitchFamily="34" charset="0"/>
              </a:rPr>
              <a:t> mit…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b="1" spc="0" dirty="0">
                <a:latin typeface="Arial" pitchFamily="34" charset="0"/>
                <a:cs typeface="Arial" pitchFamily="34" charset="0"/>
              </a:rPr>
              <a:t>fließendem Übergang </a:t>
            </a:r>
            <a:r>
              <a:rPr lang="de-DE" sz="1900" spc="0" dirty="0">
                <a:latin typeface="Arial" pitchFamily="34" charset="0"/>
                <a:cs typeface="Arial" pitchFamily="34" charset="0"/>
              </a:rPr>
              <a:t>zwischen unterrichtlichen und außerunterrichtlichen Angeboten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Doppelbesetzung im Unterricht – </a:t>
            </a:r>
            <a:r>
              <a:rPr lang="de-DE" sz="1900" b="1" spc="0" dirty="0">
                <a:latin typeface="Arial" pitchFamily="34" charset="0"/>
                <a:cs typeface="Arial" pitchFamily="34" charset="0"/>
              </a:rPr>
              <a:t>Vernetzung</a:t>
            </a:r>
            <a:r>
              <a:rPr lang="de-DE" sz="1900" spc="0" dirty="0">
                <a:latin typeface="Arial" pitchFamily="34" charset="0"/>
                <a:cs typeface="Arial" pitchFamily="34" charset="0"/>
              </a:rPr>
              <a:t> und Verzahnung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gemeinsamem Mittagessen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festen begleiteten Lernzeiten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Gruppenangeboten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AG-Angeboten aus unterschiedlichen Bereichen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Gruppentag jeden Freitag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900" b="1" spc="0" dirty="0">
                <a:latin typeface="Arial" pitchFamily="34" charset="0"/>
                <a:cs typeface="Arial" pitchFamily="34" charset="0"/>
              </a:rPr>
              <a:t>„Goldene Stunde“ </a:t>
            </a:r>
            <a:r>
              <a:rPr lang="de-DE" sz="1900" spc="0" dirty="0">
                <a:latin typeface="Arial" pitchFamily="34" charset="0"/>
                <a:cs typeface="Arial" pitchFamily="34" charset="0"/>
              </a:rPr>
              <a:t>mit vielfältigen Möglichkeiten zum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    gruppenübergreifenden freien Spiel und für offene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    Angebote durch die pädagogischen Mitarbeitenden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    der OGS (Mo-Do, 15:00 Uhr – 16:00 Uhr)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spc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66395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sz="17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Wir wollen ein angemessenes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Gleichgewicht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von aktiven Phasen sowie frei gestalteten Zeiten gewährleisten.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Hierfür sind auch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feste und verbindliche Abholzeiten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wichtig.</a:t>
            </a:r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1229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CC7D79-C0B0-44E3-AB6E-8B6E36CE2F2E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dirty="0"/>
              <a:t>Tagesablauf</a:t>
            </a:r>
          </a:p>
        </p:txBody>
      </p:sp>
      <p:pic>
        <p:nvPicPr>
          <p:cNvPr id="12294" name="Grafik 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39988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3068638"/>
            <a:ext cx="2157412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49825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Die Kinder erhalten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täglich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eine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warme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ausgewogene Mahlzeit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Auf eine ausgewogene, vitaminreiche Ernährung wird geachtet.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Mineralwasser steht beim Essen und in jeder Gruppe bereit.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Unser Catering beziehen wir von „</a:t>
            </a:r>
            <a:r>
              <a:rPr lang="de-DE" sz="1800" b="1" spc="0" dirty="0" err="1">
                <a:latin typeface="Arial" pitchFamily="34" charset="0"/>
                <a:cs typeface="Arial" pitchFamily="34" charset="0"/>
              </a:rPr>
              <a:t>Vitesca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“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 (DGE- und </a:t>
            </a:r>
            <a:r>
              <a:rPr lang="de-DE" sz="1800" spc="0" dirty="0" err="1">
                <a:latin typeface="Arial" pitchFamily="34" charset="0"/>
                <a:cs typeface="Arial" pitchFamily="34" charset="0"/>
              </a:rPr>
              <a:t>TüV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-Zertifiziert)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„</a:t>
            </a:r>
            <a:r>
              <a:rPr lang="de-DE" sz="1800" spc="0" dirty="0" err="1">
                <a:latin typeface="Arial" pitchFamily="34" charset="0"/>
                <a:cs typeface="Arial" pitchFamily="34" charset="0"/>
              </a:rPr>
              <a:t>Cook&amp;Chill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“-Verfahren (</a:t>
            </a:r>
            <a:r>
              <a:rPr lang="de-DE" sz="1800" spc="0" dirty="0">
                <a:latin typeface="Arial" pitchFamily="34" charset="0"/>
                <a:cs typeface="Arial" pitchFamily="34" charset="0"/>
                <a:hlinkClick r:id="rId3"/>
              </a:rPr>
              <a:t>www.vitesca.de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Am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Nachmittag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 stehen allen Kindern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Obst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und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 Gemüse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als Snack zur Verfügung.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Im Rahmen der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Ferienbetreuung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 erhalten die Schüler*innen zusätzlich ein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Frühstück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1434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49B43-3FB5-4E3E-BD8A-44FC3169B04A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dirty="0"/>
              <a:t>Mittagessen und Verpflegung</a:t>
            </a:r>
          </a:p>
        </p:txBody>
      </p:sp>
      <p:pic>
        <p:nvPicPr>
          <p:cNvPr id="14342" name="Grafik 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512888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1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470" indent="-28575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Lernzeit bedeutet: Schaffung von Raum und Zeit für vertiefende schulische Aufgaben in einer ruhigen Lernatmosphäre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Grundsätzlich sollen die Aufgaben von den Kindern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selbstständig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 bearbeitet werden.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Für kleine Hilfestellung und Fragen stehen die Mitarbeitenden zur Verfügung.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Die Lernzeiten finden von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Montag bis Donnerstag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statt.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Jeden Freitag ist „lernzeitfrei“. Dafür gibt es einen Gruppennachmittag.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Zusätzliche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individuelle Förderung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durch Lehrkräfte in der Lernzeit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6FB79A-6A7B-4FED-A651-055F1DB7DD70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dirty="0"/>
              <a:t>Lernzeiten</a:t>
            </a:r>
            <a:br>
              <a:rPr lang="de-DE" dirty="0"/>
            </a:br>
            <a:endParaRPr lang="de-DE" dirty="0"/>
          </a:p>
        </p:txBody>
      </p:sp>
      <p:pic>
        <p:nvPicPr>
          <p:cNvPr id="16390" name="Grafik 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39988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2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Wir gestalten gemeinsam mit externen Anbieter vielfältige freizeitpädagogische Angebote in Form von AGs und Angeboten aus unterschiedlichen Bildungsbereichen wie beispielsweise: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Bewegung, Spiel und Sport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Kreativität und Handwerk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Natur und Umwelt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Musik und Kultur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Gesundheit, Ernährung und Entspannung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und vieles mehr …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8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de-DE" sz="1400" dirty="0"/>
          </a:p>
        </p:txBody>
      </p:sp>
      <p:sp>
        <p:nvSpPr>
          <p:cNvPr id="18435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46DE24-D049-40D5-87BC-92AB50054ED0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AG-Angebote</a:t>
            </a:r>
            <a:br>
              <a:rPr lang="de-DE" sz="2800" dirty="0"/>
            </a:br>
            <a:r>
              <a:rPr lang="de-DE" sz="2800" dirty="0"/>
              <a:t> </a:t>
            </a:r>
            <a:br>
              <a:rPr lang="de-DE" sz="2800" dirty="0"/>
            </a:br>
            <a:endParaRPr lang="de-DE" sz="2800" dirty="0"/>
          </a:p>
        </p:txBody>
      </p:sp>
      <p:pic>
        <p:nvPicPr>
          <p:cNvPr id="18438" name="Grafik 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39988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7" descr="F:\AWO 2 listas\awo-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24844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9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Verbindliche und feste Abholzeiten sind uns wichtig.</a:t>
            </a: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Sie unterstützen bei der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Strukturierung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Fokussierung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 der einzelnen Tageselemente.</a:t>
            </a:r>
          </a:p>
          <a:p>
            <a:pPr marL="45720" indent="0" eaLnBrk="1" fontAlgn="auto" hangingPunct="1">
              <a:lnSpc>
                <a:spcPts val="216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Das pädagogische Angebot wird an allen Schultagen bis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16:00 Uhr 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gewährleistet. </a:t>
            </a:r>
          </a:p>
          <a:p>
            <a:pPr marL="45720" indent="0" eaLnBrk="1" fontAlgn="auto" hangingPunct="1">
              <a:lnSpc>
                <a:spcPts val="216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Die früheste Abholzeit ist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15:00 Uhr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Es gibt eine Spätbetreuung bis maximal </a:t>
            </a:r>
            <a:r>
              <a:rPr lang="de-DE" sz="1800" b="1" spc="0" dirty="0">
                <a:latin typeface="Arial" pitchFamily="34" charset="0"/>
                <a:cs typeface="Arial" pitchFamily="34" charset="0"/>
              </a:rPr>
              <a:t>17:00 Uhr</a:t>
            </a:r>
            <a:r>
              <a:rPr lang="de-DE" sz="1800" spc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r>
              <a:rPr lang="de-DE" sz="1800" spc="0" dirty="0">
                <a:latin typeface="Arial" pitchFamily="34" charset="0"/>
                <a:cs typeface="Arial" pitchFamily="34" charset="0"/>
              </a:rPr>
              <a:t>Außerordentliche Abholzeiten werden mit der OGS Leiterin abgestimmt.</a:t>
            </a: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  <a:p>
            <a:pPr marL="331470" indent="-285750" eaLnBrk="1" fontAlgn="auto" hangingPunct="1">
              <a:lnSpc>
                <a:spcPts val="2160"/>
              </a:lnSpc>
              <a:spcAft>
                <a:spcPts val="0"/>
              </a:spcAft>
              <a:defRPr/>
            </a:pPr>
            <a:endParaRPr lang="de-DE" sz="180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2048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0AEEE6-49A4-4BC3-A8F6-387BA9F7563B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dirty="0"/>
              <a:t>Betreuungszeiten</a:t>
            </a:r>
          </a:p>
        </p:txBody>
      </p:sp>
      <p:pic>
        <p:nvPicPr>
          <p:cNvPr id="20486" name="Grafik 1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39988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4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2138" y="414338"/>
            <a:ext cx="6769100" cy="1069975"/>
          </a:xfrm>
        </p:spPr>
        <p:txBody>
          <a:bodyPr/>
          <a:lstStyle/>
          <a:p>
            <a:pPr>
              <a:defRPr/>
            </a:pPr>
            <a:r>
              <a:rPr lang="de-DE" dirty="0"/>
              <a:t>Ferienprogramm</a:t>
            </a:r>
          </a:p>
        </p:txBody>
      </p:sp>
      <p:sp>
        <p:nvSpPr>
          <p:cNvPr id="22531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tx2"/>
                </a:solidFill>
              </a:rPr>
              <a:t>AWO Kreisverband Köln UG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27EE4-478E-4CE2-ACE7-25140B2BAFF1}" type="slidenum">
              <a:rPr lang="de-DE" altLang="de-DE" smtClean="0">
                <a:solidFill>
                  <a:schemeClr val="tx2"/>
                </a:solidFill>
              </a:rPr>
              <a:pPr/>
              <a:t>16</a:t>
            </a:fld>
            <a:endParaRPr lang="de-DE" altLang="de-DE">
              <a:solidFill>
                <a:schemeClr val="tx2"/>
              </a:solidFill>
            </a:endParaRPr>
          </a:p>
        </p:txBody>
      </p:sp>
      <p:pic>
        <p:nvPicPr>
          <p:cNvPr id="22533" name="Grafik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338"/>
            <a:ext cx="24399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Rechteck 6"/>
          <p:cNvSpPr>
            <a:spLocks noChangeArrowheads="1"/>
          </p:cNvSpPr>
          <p:nvPr/>
        </p:nvSpPr>
        <p:spPr bwMode="auto">
          <a:xfrm>
            <a:off x="395288" y="1916113"/>
            <a:ext cx="82804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Das Ferienprogramm ist </a:t>
            </a:r>
            <a:r>
              <a:rPr lang="de-DE" altLang="de-DE" b="1">
                <a:solidFill>
                  <a:schemeClr val="tx2"/>
                </a:solidFill>
                <a:cs typeface="Arial" panose="020B0604020202020204" pitchFamily="34" charset="0"/>
              </a:rPr>
              <a:t>vielseitig</a:t>
            </a: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endParaRPr lang="de-DE" altLang="de-DE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Es orientiert sich an einem </a:t>
            </a:r>
            <a:r>
              <a:rPr lang="de-DE" altLang="de-DE" b="1">
                <a:solidFill>
                  <a:schemeClr val="tx2"/>
                </a:solidFill>
                <a:cs typeface="Arial" panose="020B0604020202020204" pitchFamily="34" charset="0"/>
              </a:rPr>
              <a:t>Wochenmotto</a:t>
            </a: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endParaRPr lang="de-DE" altLang="de-DE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Es finden Projekte, Ausflüge und Angebote statt.</a:t>
            </a: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endParaRPr lang="de-DE" altLang="de-DE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Die </a:t>
            </a:r>
            <a:r>
              <a:rPr lang="de-DE" altLang="de-DE" b="1">
                <a:solidFill>
                  <a:schemeClr val="tx2"/>
                </a:solidFill>
                <a:cs typeface="Arial" panose="020B0604020202020204" pitchFamily="34" charset="0"/>
              </a:rPr>
              <a:t>Interessen </a:t>
            </a: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und aktuellen Themen der Kinder werden aufgegriffen.</a:t>
            </a: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endParaRPr lang="de-DE" altLang="de-DE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2163"/>
              </a:lnSpc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</a:pPr>
            <a:r>
              <a:rPr lang="de-DE" altLang="de-DE">
                <a:solidFill>
                  <a:schemeClr val="tx2"/>
                </a:solidFill>
                <a:cs typeface="Arial" panose="020B0604020202020204" pitchFamily="34" charset="0"/>
              </a:rPr>
              <a:t>In der zweiten Hälfte der Sommerferien und „zwischen den Jahren“ ist die OGS geschlossen.</a:t>
            </a:r>
          </a:p>
        </p:txBody>
      </p:sp>
    </p:spTree>
    <p:extLst>
      <p:ext uri="{BB962C8B-B14F-4D97-AF65-F5344CB8AC3E}">
        <p14:creationId xmlns:p14="http://schemas.microsoft.com/office/powerpoint/2010/main" val="269632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5763" y="1557338"/>
            <a:ext cx="8407400" cy="4797425"/>
          </a:xfrm>
        </p:spPr>
        <p:txBody>
          <a:bodyPr/>
          <a:lstStyle/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b="1" spc="0" dirty="0">
                <a:latin typeface="Arial" pitchFamily="34" charset="0"/>
                <a:cs typeface="Arial" pitchFamily="34" charset="0"/>
              </a:rPr>
              <a:t>Wir freuen uns eine erlebnisreiche gemeinsame Zeit mit Ihren Kindern und auf einen guten Austausch mit Ihnen.</a:t>
            </a: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b="1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b="1" spc="0" dirty="0">
                <a:latin typeface="Arial" pitchFamily="34" charset="0"/>
                <a:cs typeface="Arial" pitchFamily="34" charset="0"/>
              </a:rPr>
              <a:t>Ihr Fragen, Rückmeldungen und Ideen sind uns sehr willkommen.</a:t>
            </a: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b="1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900" b="1" spc="0" dirty="0">
                <a:latin typeface="Arial" pitchFamily="34" charset="0"/>
                <a:cs typeface="Arial" pitchFamily="34" charset="0"/>
              </a:rPr>
              <a:t>Bitte sprechen Sie uns an!</a:t>
            </a: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b="1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b="1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b="1" spc="0" dirty="0"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lnSpc>
                <a:spcPct val="17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900" b="1" spc="0" dirty="0">
              <a:latin typeface="Arial" pitchFamily="34" charset="0"/>
              <a:cs typeface="Arial" pitchFamily="34" charset="0"/>
            </a:endParaRPr>
          </a:p>
          <a:p>
            <a:pPr marL="388620" indent="-3429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de-DE" sz="1900" spc="0" dirty="0">
              <a:latin typeface="Arial" pitchFamily="34" charset="0"/>
              <a:cs typeface="Arial" pitchFamily="34" charset="0"/>
            </a:endParaRPr>
          </a:p>
          <a:p>
            <a:pPr marL="388620" indent="-3429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de-DE" sz="1900" spc="0" dirty="0">
              <a:latin typeface="Arial" pitchFamily="34" charset="0"/>
              <a:cs typeface="Arial" pitchFamily="34" charset="0"/>
            </a:endParaRPr>
          </a:p>
          <a:p>
            <a:pPr marL="388620" indent="-342900" eaLnBrk="1" fontAlgn="auto" hangingPunct="1">
              <a:spcAft>
                <a:spcPts val="0"/>
              </a:spcAft>
              <a:defRPr/>
            </a:pPr>
            <a:endParaRPr lang="de-DE" sz="2300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511809-336B-4F96-84D7-7B75D4076DC6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sz="2400" dirty="0"/>
              <a:t>Sprechen Sie uns an!</a:t>
            </a:r>
          </a:p>
        </p:txBody>
      </p:sp>
      <p:pic>
        <p:nvPicPr>
          <p:cNvPr id="23558" name="Grafik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04813"/>
            <a:ext cx="24399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8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2800" b="1" spc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Arbeiterwohlfahrt Kreisverband Köln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b="1" spc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spc="0" dirty="0">
                <a:latin typeface="Arial" pitchFamily="34" charset="0"/>
                <a:cs typeface="Arial" pitchFamily="34" charset="0"/>
              </a:rPr>
              <a:t>OGS Leiterin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Miriam Stüvel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Tel.: 0221-168006620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E-Mail: </a:t>
            </a:r>
            <a:r>
              <a:rPr lang="de-DE" sz="1600" b="1" spc="0" dirty="0">
                <a:latin typeface="Arial" pitchFamily="34" charset="0"/>
                <a:cs typeface="Arial" pitchFamily="34" charset="0"/>
                <a:hlinkClick r:id="rId3"/>
              </a:rPr>
              <a:t>ogs-ggsbraunsfeld@awo-koeln.de</a:t>
            </a:r>
            <a:endParaRPr lang="de-DE" sz="1600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600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Sachgebietsleiterin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Stefanie Fredrich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Tel.: 0221-20407-65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E-Mail: </a:t>
            </a:r>
            <a:r>
              <a:rPr lang="de-DE" sz="1600" b="1" spc="0" dirty="0">
                <a:latin typeface="Arial" pitchFamily="34" charset="0"/>
                <a:cs typeface="Arial" pitchFamily="34" charset="0"/>
                <a:hlinkClick r:id="rId4"/>
              </a:rPr>
              <a:t>fredrich@awo-koeln.de</a:t>
            </a:r>
            <a:endParaRPr lang="de-DE" sz="1600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sz="1600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Fachbereichsleiterin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Silke Reuter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Tel.:0221-20407-49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DE" sz="1600" b="1" spc="0" dirty="0">
                <a:latin typeface="Arial" pitchFamily="34" charset="0"/>
                <a:cs typeface="Arial" pitchFamily="34" charset="0"/>
              </a:rPr>
              <a:t>E-Mail: </a:t>
            </a:r>
            <a:r>
              <a:rPr lang="de-DE" sz="1600" b="1" spc="0" dirty="0">
                <a:latin typeface="Arial" pitchFamily="34" charset="0"/>
                <a:cs typeface="Arial" pitchFamily="34" charset="0"/>
                <a:hlinkClick r:id="rId5"/>
              </a:rPr>
              <a:t>reuter@awo-koeln.de</a:t>
            </a:r>
            <a:endParaRPr lang="de-DE" sz="1600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b="1" spc="0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latin typeface="Arial" panose="020B0604020202020204" pitchFamily="34" charset="0"/>
              </a:rPr>
              <a:t>AWO Kreisverband Köln UG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4847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9138B7-4D20-428D-BF93-568E2D744932}" type="slidenum">
              <a:rPr lang="de-DE" altLang="de-DE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100">
              <a:latin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de-DE" dirty="0"/>
              <a:t>Ansprechpartnerinnen</a:t>
            </a:r>
          </a:p>
        </p:txBody>
      </p:sp>
      <p:pic>
        <p:nvPicPr>
          <p:cNvPr id="25606" name="Grafik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04813"/>
            <a:ext cx="24399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4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5"/>
          <p:cNvSpPr>
            <a:spLocks noGrp="1"/>
          </p:cNvSpPr>
          <p:nvPr>
            <p:ph type="title"/>
          </p:nvPr>
        </p:nvSpPr>
        <p:spPr>
          <a:xfrm>
            <a:off x="-2125122" y="2708848"/>
            <a:ext cx="8294339" cy="423580"/>
          </a:xfrm>
        </p:spPr>
        <p:txBody>
          <a:bodyPr rtlCol="0">
            <a:noAutofit/>
          </a:bodyPr>
          <a:lstStyle/>
          <a:p>
            <a:pPr algn="ctr" rtl="0"/>
            <a:r>
              <a:rPr lang="de-DE" sz="3600" dirty="0"/>
              <a:t>FÖRDERKREIS </a:t>
            </a:r>
            <a:br>
              <a:rPr lang="de-DE" sz="3600" dirty="0"/>
            </a:br>
            <a:r>
              <a:rPr lang="de-DE" sz="3600" dirty="0"/>
              <a:t>GGS </a:t>
            </a:r>
            <a:br>
              <a:rPr lang="de-DE" sz="3600" dirty="0"/>
            </a:br>
            <a:r>
              <a:rPr lang="de-DE" sz="3600" dirty="0"/>
              <a:t>BRAUNSFELD </a:t>
            </a:r>
            <a:r>
              <a:rPr lang="de-DE" sz="3600" dirty="0" err="1"/>
              <a:t>e.v.</a:t>
            </a:r>
            <a:endParaRPr lang="de-DE" sz="3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34" y="1183030"/>
            <a:ext cx="3309159" cy="4416884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536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unseren Personen:</a:t>
            </a:r>
            <a:b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Katharina Huber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2008 an der GGS Braunsfeld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August 2013 Schulleiterin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Torsten Fastenrath 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2013 an der GGS Braunsfeld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2016 Konrektor</a:t>
            </a:r>
          </a:p>
        </p:txBody>
      </p:sp>
    </p:spTree>
    <p:extLst>
      <p:ext uri="{BB962C8B-B14F-4D97-AF65-F5344CB8AC3E}">
        <p14:creationId xmlns:p14="http://schemas.microsoft.com/office/powerpoint/2010/main" val="19017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5E8F43-D163-8D49-B956-DD59B59BA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endParaRPr lang="de-DE" sz="3600" dirty="0"/>
          </a:p>
          <a:p>
            <a:pPr rtl="0"/>
            <a:r>
              <a:rPr lang="de-DE" sz="3600" dirty="0"/>
              <a:t>Wir finanzieren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 sz="3600" dirty="0"/>
              <a:t>FÖRDERKREIS GGS BRAUNSFELD </a:t>
            </a:r>
            <a:r>
              <a:rPr lang="de-DE" sz="3600" dirty="0" err="1"/>
              <a:t>e.v.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0560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8F48D25-B364-D344-9E14-8C37D10DC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endParaRPr lang="de-DE" sz="3600" dirty="0"/>
          </a:p>
          <a:p>
            <a:r>
              <a:rPr lang="de-DE" sz="3600" dirty="0"/>
              <a:t>Wir unterstützen</a:t>
            </a:r>
          </a:p>
          <a:p>
            <a:pPr rtl="0"/>
            <a:endParaRPr lang="de-DE" dirty="0"/>
          </a:p>
        </p:txBody>
      </p:sp>
      <p:sp>
        <p:nvSpPr>
          <p:cNvPr id="9" name="Titel 15"/>
          <p:cNvSpPr>
            <a:spLocks noGrp="1"/>
          </p:cNvSpPr>
          <p:nvPr>
            <p:ph type="title"/>
          </p:nvPr>
        </p:nvSpPr>
        <p:spPr>
          <a:xfrm>
            <a:off x="424266" y="1131094"/>
            <a:ext cx="8294339" cy="423580"/>
          </a:xfrm>
        </p:spPr>
        <p:txBody>
          <a:bodyPr rtlCol="0">
            <a:noAutofit/>
          </a:bodyPr>
          <a:lstStyle/>
          <a:p>
            <a:pPr rtl="0"/>
            <a:r>
              <a:rPr lang="de-DE" sz="3600" dirty="0"/>
              <a:t>FÖRDERKREIS GGS BRAUNSFELD </a:t>
            </a:r>
            <a:r>
              <a:rPr lang="de-DE" sz="3600" dirty="0" err="1"/>
              <a:t>e.v.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6398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F64955E-FB6F-0540-AEA9-950C73F342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endParaRPr lang="de-DE" sz="3600" dirty="0"/>
          </a:p>
          <a:p>
            <a:pPr rtl="0"/>
            <a:r>
              <a:rPr lang="de-DE" sz="3600" dirty="0"/>
              <a:t>Wir brauchen</a:t>
            </a:r>
          </a:p>
        </p:txBody>
      </p:sp>
      <p:sp>
        <p:nvSpPr>
          <p:cNvPr id="9" name="Titel 15"/>
          <p:cNvSpPr>
            <a:spLocks noGrp="1"/>
          </p:cNvSpPr>
          <p:nvPr>
            <p:ph type="title"/>
          </p:nvPr>
        </p:nvSpPr>
        <p:spPr>
          <a:xfrm>
            <a:off x="424266" y="1131094"/>
            <a:ext cx="8294339" cy="423580"/>
          </a:xfrm>
        </p:spPr>
        <p:txBody>
          <a:bodyPr rtlCol="0">
            <a:noAutofit/>
          </a:bodyPr>
          <a:lstStyle/>
          <a:p>
            <a:pPr rtl="0"/>
            <a:r>
              <a:rPr lang="de-DE" sz="3600" dirty="0"/>
              <a:t>FÖRDERKREIS GGS BRAUNSFELD </a:t>
            </a:r>
            <a:r>
              <a:rPr lang="de-DE" sz="3600" dirty="0" err="1"/>
              <a:t>e.v.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5058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5"/>
          <p:cNvSpPr>
            <a:spLocks noGrp="1"/>
          </p:cNvSpPr>
          <p:nvPr>
            <p:ph type="title"/>
          </p:nvPr>
        </p:nvSpPr>
        <p:spPr>
          <a:xfrm>
            <a:off x="-1879128" y="1185950"/>
            <a:ext cx="8294339" cy="423580"/>
          </a:xfrm>
        </p:spPr>
        <p:txBody>
          <a:bodyPr rtlCol="0">
            <a:noAutofit/>
          </a:bodyPr>
          <a:lstStyle/>
          <a:p>
            <a:pPr algn="ctr" rtl="0"/>
            <a:r>
              <a:rPr lang="de-DE" sz="3600" dirty="0"/>
              <a:t>FÖRDERKREIS </a:t>
            </a:r>
            <a:br>
              <a:rPr lang="de-DE" sz="3600" dirty="0"/>
            </a:br>
            <a:r>
              <a:rPr lang="de-DE" sz="3600" dirty="0"/>
              <a:t>GGS </a:t>
            </a:r>
            <a:br>
              <a:rPr lang="de-DE" sz="3600" dirty="0"/>
            </a:br>
            <a:r>
              <a:rPr lang="de-DE" sz="3600" dirty="0"/>
              <a:t>BRAUNSFELD </a:t>
            </a:r>
            <a:r>
              <a:rPr lang="de-DE" sz="3600" dirty="0" err="1"/>
              <a:t>e.v.</a:t>
            </a:r>
            <a:endParaRPr lang="de-DE" sz="3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34" y="1183030"/>
            <a:ext cx="3309159" cy="4416884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" name="Rechteck 1"/>
          <p:cNvSpPr/>
          <p:nvPr/>
        </p:nvSpPr>
        <p:spPr>
          <a:xfrm>
            <a:off x="298175" y="2884833"/>
            <a:ext cx="3771900" cy="3011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8663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3600" dirty="0">
                <a:solidFill>
                  <a:schemeClr val="tx1"/>
                </a:solidFill>
              </a:rPr>
              <a:t>Mitglieder</a:t>
            </a:r>
          </a:p>
          <a:p>
            <a:pPr marL="728663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3600" dirty="0">
                <a:solidFill>
                  <a:schemeClr val="tx1"/>
                </a:solidFill>
              </a:rPr>
              <a:t>Zeit</a:t>
            </a:r>
          </a:p>
          <a:p>
            <a:pPr marL="728663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3600" dirty="0">
                <a:solidFill>
                  <a:schemeClr val="tx1"/>
                </a:solidFill>
              </a:rPr>
              <a:t>Spenden</a:t>
            </a:r>
          </a:p>
          <a:p>
            <a:pPr marL="214313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  <a:latin typeface="+mj-lt"/>
              </a:rPr>
              <a:t>Foerderkreis@ggs-braunsfeld.de</a:t>
            </a:r>
          </a:p>
        </p:txBody>
      </p:sp>
    </p:spTree>
    <p:extLst>
      <p:ext uri="{BB962C8B-B14F-4D97-AF65-F5344CB8AC3E}">
        <p14:creationId xmlns:p14="http://schemas.microsoft.com/office/powerpoint/2010/main" val="2776922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guter Letzt…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4394" y="1628800"/>
            <a:ext cx="8229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 es Ihrerseits noch Fragen?</a:t>
            </a:r>
          </a:p>
          <a:p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Dank für Ihre Aufmerksamkeit!</a:t>
            </a:r>
          </a:p>
          <a:p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94" y="4509120"/>
            <a:ext cx="2667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 heute Abend:</a:t>
            </a:r>
            <a:b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Einsammeln des Bücher-, Kopiergeldes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zur Einschulung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 der ersten Schultage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Allgemeines zum Schulablauf</a:t>
            </a:r>
          </a:p>
          <a:p>
            <a:r>
              <a:rPr lang="de-D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 Informationen zur OGS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zum Förderverein der Schule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Elternabend im Klassenverband in den Klassen</a:t>
            </a:r>
          </a:p>
        </p:txBody>
      </p:sp>
    </p:spTree>
    <p:extLst>
      <p:ext uri="{BB962C8B-B14F-4D97-AF65-F5344CB8AC3E}">
        <p14:creationId xmlns:p14="http://schemas.microsoft.com/office/powerpoint/2010/main" val="370665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Zeiten, Bücher, Material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wird um 8:00 Uhr geöffnet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Unterrichtsbeginn ist um 8:10 Uhr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Hofpausen: 9:40 - 10:00 + 11.40 - 12:00 Uhr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Frühstückspause von 10.00 - 10:10 Uhr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notwendigen Schulbücher werden von der Schule gestellt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das weitere  Material informieren die Klassenlehrerinnen und Klassenlehrer</a:t>
            </a:r>
          </a:p>
        </p:txBody>
      </p:sp>
    </p:spTree>
    <p:extLst>
      <p:ext uri="{BB962C8B-B14F-4D97-AF65-F5344CB8AC3E}">
        <p14:creationId xmlns:p14="http://schemas.microsoft.com/office/powerpoint/2010/main" val="165551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Unterrichtsverteilung pro Woche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Deutsch, Mathematik, Sachunterricht und Förderunterricht insgesamt 13 Stunden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 und Musik je 2 Stunden, Sport 3 Stunden</a:t>
            </a:r>
            <a:b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 ab Klasse 3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: 2 Stunden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Französisch in 1a + b 4 Stunden in Klassenstärke</a:t>
            </a:r>
          </a:p>
          <a:p>
            <a:r>
              <a:rPr lang="de-DE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Französisch in den Klassen 1c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 1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</a:t>
            </a:r>
          </a:p>
        </p:txBody>
      </p:sp>
    </p:spTree>
    <p:extLst>
      <p:ext uri="{BB962C8B-B14F-4D97-AF65-F5344CB8AC3E}">
        <p14:creationId xmlns:p14="http://schemas.microsoft.com/office/powerpoint/2010/main" val="165551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„Anreise“ zur Schule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Fuß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Kickroller / Roller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in Begleitung der Eltern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Auto - Problem: Parkplätze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Falschparker erhalten ein Knöllchen</a:t>
            </a:r>
          </a:p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bitte morgens vor acht Uhr auf den Schulhof an die </a:t>
            </a:r>
            <a:r>
              <a:rPr lang="de-DE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Klassensäule bringen</a:t>
            </a:r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Krankheitsfall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morgens eine kurze E-Mail an:         </a:t>
            </a:r>
            <a:r>
              <a:rPr lang="de-DE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ggs-braunsfeld@stadt-koeln.de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per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Schoolfox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die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Klassenlehrer:in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1.+2. Krankheitstag: Entschuldigung mündlich und an die Klassenleitung schriftlich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dem 3. Krankheitstag können wir bei regelmäßigem Fehlen ein Attest/eine Bescheinigung vom Arzt verlangen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 vor oder nach den Ferien/langem Wochenende nur mit Attest</a:t>
            </a:r>
          </a:p>
        </p:txBody>
      </p:sp>
    </p:spTree>
    <p:extLst>
      <p:ext uri="{BB962C8B-B14F-4D97-AF65-F5344CB8AC3E}">
        <p14:creationId xmlns:p14="http://schemas.microsoft.com/office/powerpoint/2010/main" val="212232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28.08.2024: 1. Elternabend um 19.00 Uhr (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Klassenlehrer:in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OGS Gruppenleitung)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24.09.2024: 15.00 – 18.00 Uhr Schulfest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28.10.2024: Pädagogischer Tag der Lehrkräfte, die Schule bleibt geschlossen, die OGS betreut</a:t>
            </a:r>
          </a:p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- 21.11.2024: Elternsprechtage - die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Klassenlehrer:innen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laden dazu ein</a:t>
            </a:r>
          </a:p>
          <a:p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2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/>
          <a:lstStyle/>
          <a:p>
            <a:pPr>
              <a:defRPr/>
            </a:pPr>
            <a:r>
              <a:rPr lang="de-DE" dirty="0"/>
              <a:t>Gemeinsam Ganztag gestalten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1828800"/>
          </a:xfrm>
        </p:spPr>
        <p:txBody>
          <a:bodyPr/>
          <a:lstStyle/>
          <a:p>
            <a:pPr>
              <a:defRPr/>
            </a:pPr>
            <a:r>
              <a:rPr lang="de-DE" dirty="0"/>
              <a:t>Der Schulnachmittag</a:t>
            </a:r>
            <a:br>
              <a:rPr lang="de-DE" dirty="0"/>
            </a:br>
            <a:endParaRPr lang="de-DE" dirty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4D9CBE-02F0-4F31-9B8A-790E1960E29E}" type="slidenum">
              <a:rPr lang="de-DE" altLang="de-DE" smtClean="0">
                <a:solidFill>
                  <a:srgbClr val="FFFFFF"/>
                </a:solidFill>
              </a:rPr>
              <a:pPr/>
              <a:t>9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0245" name="Fußzeilenplatzhalt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2"/>
                </a:solidFill>
              </a:rPr>
              <a:t>AWO Kreisverband Köln UG</a:t>
            </a:r>
          </a:p>
        </p:txBody>
      </p:sp>
      <p:pic>
        <p:nvPicPr>
          <p:cNvPr id="10246" name="Grafik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57213"/>
            <a:ext cx="24399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801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Bildschirmpräsentation (4:3)</PresentationFormat>
  <Paragraphs>224</Paragraphs>
  <Slides>24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Wingdings 2</vt:lpstr>
      <vt:lpstr>Larissa</vt:lpstr>
      <vt:lpstr>GGS Braunsfeld</vt:lpstr>
      <vt:lpstr>Zu unseren Personen: </vt:lpstr>
      <vt:lpstr>Ablauf heute Abend: </vt:lpstr>
      <vt:lpstr>Zeiten, Bücher, Material</vt:lpstr>
      <vt:lpstr>Unterrichtsverteilung pro Woche</vt:lpstr>
      <vt:lpstr>„Anreise“ zur Schule</vt:lpstr>
      <vt:lpstr>Im Krankheitsfall</vt:lpstr>
      <vt:lpstr>Termine</vt:lpstr>
      <vt:lpstr>Der Schulnachmittag </vt:lpstr>
      <vt:lpstr>Die Angebote der OGS </vt:lpstr>
      <vt:lpstr>Tagesablauf</vt:lpstr>
      <vt:lpstr>Mittagessen und Verpflegung</vt:lpstr>
      <vt:lpstr>Lernzeiten </vt:lpstr>
      <vt:lpstr>  AG-Angebote   </vt:lpstr>
      <vt:lpstr>Betreuungszeiten</vt:lpstr>
      <vt:lpstr>Ferienprogramm</vt:lpstr>
      <vt:lpstr>Sprechen Sie uns an!</vt:lpstr>
      <vt:lpstr>Ansprechpartnerinnen</vt:lpstr>
      <vt:lpstr>FÖRDERKREIS  GGS  BRAUNSFELD e.v.</vt:lpstr>
      <vt:lpstr>FÖRDERKREIS GGS BRAUNSFELD e.v.</vt:lpstr>
      <vt:lpstr>FÖRDERKREIS GGS BRAUNSFELD e.v.</vt:lpstr>
      <vt:lpstr>FÖRDERKREIS GGS BRAUNSFELD e.v.</vt:lpstr>
      <vt:lpstr>FÖRDERKREIS  GGS  BRAUNSFELD e.v.</vt:lpstr>
      <vt:lpstr>Zu guter Letzt…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- PC</dc:creator>
  <cp:lastModifiedBy>huber</cp:lastModifiedBy>
  <cp:revision>60</cp:revision>
  <cp:lastPrinted>2024-05-27T07:59:32Z</cp:lastPrinted>
  <dcterms:created xsi:type="dcterms:W3CDTF">2014-06-21T16:41:55Z</dcterms:created>
  <dcterms:modified xsi:type="dcterms:W3CDTF">2024-06-25T07:14:40Z</dcterms:modified>
</cp:coreProperties>
</file>